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1" r:id="rId5"/>
    <p:sldId id="257" r:id="rId6"/>
    <p:sldId id="264" r:id="rId7"/>
    <p:sldId id="262" r:id="rId8"/>
    <p:sldId id="259" r:id="rId9"/>
    <p:sldId id="265" r:id="rId10"/>
    <p:sldId id="267" r:id="rId11"/>
    <p:sldId id="266" r:id="rId12"/>
    <p:sldId id="269" r:id="rId13"/>
    <p:sldId id="272" r:id="rId14"/>
    <p:sldId id="270" r:id="rId15"/>
    <p:sldId id="271" r:id="rId16"/>
    <p:sldId id="273" r:id="rId17"/>
    <p:sldId id="274" r:id="rId18"/>
    <p:sldId id="275" r:id="rId19"/>
    <p:sldId id="276" r:id="rId20"/>
    <p:sldId id="277" r:id="rId21"/>
    <p:sldId id="278" r:id="rId22"/>
    <p:sldId id="279" r:id="rId23"/>
    <p:sldId id="280" r:id="rId24"/>
    <p:sldId id="26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58322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4/2/2024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399204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4/2/2024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20860125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图片 27">
            <a:extLst>
              <a:ext uri="{FF2B5EF4-FFF2-40B4-BE49-F238E27FC236}">
                <a16:creationId xmlns:a16="http://schemas.microsoft.com/office/drawing/2014/main" id="{96DE8BEB-F38D-5B4A-F9CB-8A40C3E60F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34051" y="3232488"/>
            <a:ext cx="2857949" cy="3625512"/>
          </a:xfrm>
          <a:prstGeom prst="rect">
            <a:avLst/>
          </a:prstGeom>
        </p:spPr>
      </p:pic>
      <p:pic>
        <p:nvPicPr>
          <p:cNvPr id="8" name="图片 28">
            <a:extLst>
              <a:ext uri="{FF2B5EF4-FFF2-40B4-BE49-F238E27FC236}">
                <a16:creationId xmlns:a16="http://schemas.microsoft.com/office/drawing/2014/main" id="{E8FF8847-4C00-0A9A-C5A4-6C57D1ACDF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39600" y="3907812"/>
            <a:ext cx="2325599" cy="2950188"/>
          </a:xfrm>
          <a:prstGeom prst="rect">
            <a:avLst/>
          </a:prstGeom>
        </p:spPr>
      </p:pic>
    </p:spTree>
    <p:extLst>
      <p:ext uri="{BB962C8B-B14F-4D97-AF65-F5344CB8AC3E}">
        <p14:creationId xmlns:p14="http://schemas.microsoft.com/office/powerpoint/2010/main" val="12245852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矩形: 圆角 12">
            <a:extLst>
              <a:ext uri="{FF2B5EF4-FFF2-40B4-BE49-F238E27FC236}">
                <a16:creationId xmlns:a16="http://schemas.microsoft.com/office/drawing/2014/main" id="{872C3E8A-54F7-F585-46E6-DB9CAFB98201}"/>
              </a:ext>
            </a:extLst>
          </p:cNvPr>
          <p:cNvSpPr/>
          <p:nvPr userDrawn="1"/>
        </p:nvSpPr>
        <p:spPr>
          <a:xfrm>
            <a:off x="245661" y="223370"/>
            <a:ext cx="11709778" cy="6532272"/>
          </a:xfrm>
          <a:prstGeom prst="roundRect">
            <a:avLst>
              <a:gd name="adj" fmla="val 1077"/>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75618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2949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61037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4/2/2024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24304414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4/2/2024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8708441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4/2/2024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14666021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4/2/2024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22723806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4">
            <a:extLst>
              <a:ext uri="{FF2B5EF4-FFF2-40B4-BE49-F238E27FC236}">
                <a16:creationId xmlns:a16="http://schemas.microsoft.com/office/drawing/2014/main" id="{71D1E945-2C0D-E02F-86B5-DBE21224B64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60">
            <a:extLst>
              <a:ext uri="{FF2B5EF4-FFF2-40B4-BE49-F238E27FC236}">
                <a16:creationId xmlns:a16="http://schemas.microsoft.com/office/drawing/2014/main" id="{412F2E2E-FE22-DCDB-965B-F695EA56FEC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rot="19584392">
            <a:off x="-486486" y="-763709"/>
            <a:ext cx="3835157" cy="3835157"/>
          </a:xfrm>
          <a:prstGeom prst="rect">
            <a:avLst/>
          </a:prstGeom>
        </p:spPr>
      </p:pic>
      <p:pic>
        <p:nvPicPr>
          <p:cNvPr id="9" name="图片 58">
            <a:extLst>
              <a:ext uri="{FF2B5EF4-FFF2-40B4-BE49-F238E27FC236}">
                <a16:creationId xmlns:a16="http://schemas.microsoft.com/office/drawing/2014/main" id="{FE67BF19-1B17-ECC5-AC79-DB2DF75B5619}"/>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rot="900368" flipH="1">
            <a:off x="9255115" y="-799658"/>
            <a:ext cx="2960034" cy="2960034"/>
          </a:xfrm>
          <a:prstGeom prst="rect">
            <a:avLst/>
          </a:prstGeom>
        </p:spPr>
      </p:pic>
      <p:sp>
        <p:nvSpPr>
          <p:cNvPr id="1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5" name="TextBox 14"/>
          <p:cNvSpPr txBox="1"/>
          <p:nvPr userDrawn="1"/>
        </p:nvSpPr>
        <p:spPr>
          <a:xfrm>
            <a:off x="11296613" y="-556375"/>
            <a:ext cx="14593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6699"/>
                </a:solidFill>
                <a:effectLst/>
                <a:uLnTx/>
                <a:uFillTx/>
                <a:latin typeface="UTM Wedding K&amp;T" panose="02040603050506020204" pitchFamily="18" charset="0"/>
                <a:ea typeface="+mn-ea"/>
                <a:cs typeface="+mn-cs"/>
              </a:rPr>
              <a:t>Bích </a:t>
            </a:r>
          </a:p>
        </p:txBody>
      </p:sp>
    </p:spTree>
    <p:extLst>
      <p:ext uri="{BB962C8B-B14F-4D97-AF65-F5344CB8AC3E}">
        <p14:creationId xmlns:p14="http://schemas.microsoft.com/office/powerpoint/2010/main" val="3857706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3.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3.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a:extLst>
              <a:ext uri="{FF2B5EF4-FFF2-40B4-BE49-F238E27FC236}">
                <a16:creationId xmlns:a16="http://schemas.microsoft.com/office/drawing/2014/main" id="{167F84C6-1D39-286E-EAC4-96F28D5DCA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6143"/>
            <a:ext cx="12192000" cy="5805714"/>
          </a:xfrm>
          <a:prstGeom prst="rect">
            <a:avLst/>
          </a:prstGeom>
          <a:ln>
            <a:noFill/>
          </a:ln>
          <a:effectLst>
            <a:outerShdw blurRad="292100" dist="139700" dir="2700000" algn="tl" rotWithShape="0">
              <a:srgbClr val="333333">
                <a:alpha val="65000"/>
              </a:srgbClr>
            </a:outerShdw>
          </a:effectLst>
        </p:spPr>
      </p:pic>
      <p:pic>
        <p:nvPicPr>
          <p:cNvPr id="5" name="图片 54">
            <a:extLst>
              <a:ext uri="{FF2B5EF4-FFF2-40B4-BE49-F238E27FC236}">
                <a16:creationId xmlns:a16="http://schemas.microsoft.com/office/drawing/2014/main" id="{2E4977FF-DF46-9443-0DF4-B3E586133B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22" y="3654832"/>
            <a:ext cx="3203168" cy="3203168"/>
          </a:xfrm>
          <a:prstGeom prst="rect">
            <a:avLst/>
          </a:prstGeom>
        </p:spPr>
      </p:pic>
      <p:pic>
        <p:nvPicPr>
          <p:cNvPr id="6" name="图片 60">
            <a:extLst>
              <a:ext uri="{FF2B5EF4-FFF2-40B4-BE49-F238E27FC236}">
                <a16:creationId xmlns:a16="http://schemas.microsoft.com/office/drawing/2014/main" id="{412F2E2E-FE22-DCDB-965B-F695EA56FE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584392">
            <a:off x="-360600" y="-591536"/>
            <a:ext cx="3835157" cy="3835157"/>
          </a:xfrm>
          <a:prstGeom prst="rect">
            <a:avLst/>
          </a:prstGeom>
        </p:spPr>
      </p:pic>
      <p:pic>
        <p:nvPicPr>
          <p:cNvPr id="7" name="图片 58">
            <a:extLst>
              <a:ext uri="{FF2B5EF4-FFF2-40B4-BE49-F238E27FC236}">
                <a16:creationId xmlns:a16="http://schemas.microsoft.com/office/drawing/2014/main" id="{FE67BF19-1B17-ECC5-AC79-DB2DF75B56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00368" flipH="1">
            <a:off x="9255115" y="-799658"/>
            <a:ext cx="2960034" cy="2960034"/>
          </a:xfrm>
          <a:prstGeom prst="rect">
            <a:avLst/>
          </a:prstGeom>
        </p:spPr>
      </p:pic>
      <p:pic>
        <p:nvPicPr>
          <p:cNvPr id="22" name="Picture 21"/>
          <p:cNvPicPr>
            <a:picLocks noChangeAspect="1"/>
          </p:cNvPicPr>
          <p:nvPr/>
        </p:nvPicPr>
        <p:blipFill>
          <a:blip r:embed="rId6"/>
          <a:stretch>
            <a:fillRect/>
          </a:stretch>
        </p:blipFill>
        <p:spPr>
          <a:xfrm>
            <a:off x="958166" y="1407496"/>
            <a:ext cx="10784759" cy="4584589"/>
          </a:xfrm>
          <a:prstGeom prst="rect">
            <a:avLst/>
          </a:prstGeom>
        </p:spPr>
      </p:pic>
      <p:pic>
        <p:nvPicPr>
          <p:cNvPr id="23" name="图片 30">
            <a:extLst>
              <a:ext uri="{FF2B5EF4-FFF2-40B4-BE49-F238E27FC236}">
                <a16:creationId xmlns:a16="http://schemas.microsoft.com/office/drawing/2014/main" id="{FB92C9A3-BA8F-7A5D-E07D-91AE1FFB83B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910050" y="945832"/>
            <a:ext cx="923329" cy="923329"/>
          </a:xfrm>
          <a:prstGeom prst="rect">
            <a:avLst/>
          </a:prstGeom>
        </p:spPr>
      </p:pic>
    </p:spTree>
    <p:extLst>
      <p:ext uri="{BB962C8B-B14F-4D97-AF65-F5344CB8AC3E}">
        <p14:creationId xmlns:p14="http://schemas.microsoft.com/office/powerpoint/2010/main" val="4084143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1+#ppt_w/2"/>
                                          </p:val>
                                        </p:tav>
                                        <p:tav tm="100000">
                                          <p:val>
                                            <p:strVal val="#ppt_x"/>
                                          </p:val>
                                        </p:tav>
                                      </p:tavLst>
                                    </p:anim>
                                    <p:anim calcmode="lin" valueType="num">
                                      <p:cBhvr additive="base">
                                        <p:cTn id="12" dur="1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DEE32CA-22EF-3A96-4E18-93517F61B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2015" y="914399"/>
            <a:ext cx="8592273" cy="4653528"/>
          </a:xfrm>
          <a:prstGeom prst="rect">
            <a:avLst/>
          </a:prstGeom>
        </p:spPr>
      </p:pic>
      <p:pic>
        <p:nvPicPr>
          <p:cNvPr id="3" name="图片 23">
            <a:extLst>
              <a:ext uri="{FF2B5EF4-FFF2-40B4-BE49-F238E27FC236}">
                <a16:creationId xmlns:a16="http://schemas.microsoft.com/office/drawing/2014/main" id="{825E4BB3-0DFC-1F72-969C-B374EFB4A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848" y="1511475"/>
            <a:ext cx="6096012" cy="6096012"/>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3102015" y="2350806"/>
            <a:ext cx="8337241" cy="1780713"/>
          </a:xfrm>
          <a:prstGeom prst="rect">
            <a:avLst/>
          </a:prstGeom>
        </p:spPr>
      </p:pic>
    </p:spTree>
    <p:extLst>
      <p:ext uri="{BB962C8B-B14F-4D97-AF65-F5344CB8AC3E}">
        <p14:creationId xmlns:p14="http://schemas.microsoft.com/office/powerpoint/2010/main" val="38773319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09022" y="4970094"/>
            <a:ext cx="6950114" cy="155911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09022" y="2633842"/>
            <a:ext cx="6950114" cy="224346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15215" y="1066422"/>
            <a:ext cx="6950114" cy="151226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1687589" y="0"/>
            <a:ext cx="4168631" cy="1310209"/>
          </a:xfrm>
          <a:prstGeom prst="rect">
            <a:avLst/>
          </a:prstGeom>
        </p:spPr>
      </p:pic>
      <p:pic>
        <p:nvPicPr>
          <p:cNvPr id="4" name="Picture 3"/>
          <p:cNvPicPr>
            <a:picLocks noChangeAspect="1"/>
          </p:cNvPicPr>
          <p:nvPr/>
        </p:nvPicPr>
        <p:blipFill>
          <a:blip r:embed="rId3"/>
          <a:stretch>
            <a:fillRect/>
          </a:stretch>
        </p:blipFill>
        <p:spPr>
          <a:xfrm>
            <a:off x="2877634" y="614499"/>
            <a:ext cx="1459294" cy="695710"/>
          </a:xfrm>
          <a:prstGeom prst="rect">
            <a:avLst/>
          </a:prstGeom>
        </p:spPr>
      </p:pic>
      <p:sp>
        <p:nvSpPr>
          <p:cNvPr id="5" name="TextBox 4"/>
          <p:cNvSpPr txBox="1"/>
          <p:nvPr/>
        </p:nvSpPr>
        <p:spPr>
          <a:xfrm>
            <a:off x="0" y="1076493"/>
            <a:ext cx="7059296" cy="1557349"/>
          </a:xfrm>
          <a:prstGeom prst="rect">
            <a:avLst/>
          </a:prstGeom>
          <a:noFill/>
        </p:spPr>
        <p:txBody>
          <a:bodyPr wrap="square" rtlCol="0">
            <a:spAutoFit/>
          </a:bodyPr>
          <a:lstStyle/>
          <a:p>
            <a:pPr algn="ctr">
              <a:lnSpc>
                <a:spcPct val="85000"/>
              </a:lnSpc>
            </a:pPr>
            <a:r>
              <a:rPr lang="vi-VN" sz="2800">
                <a:latin typeface="Cambria" panose="02040503050406030204" pitchFamily="18" charset="0"/>
                <a:ea typeface="Cambria" panose="02040503050406030204" pitchFamily="18" charset="0"/>
              </a:rPr>
              <a:t>Vui sao một sáng tháng Năm</a:t>
            </a:r>
            <a:endParaRPr lang="en-US" sz="2800">
              <a:latin typeface="Cambria" panose="02040503050406030204" pitchFamily="18" charset="0"/>
              <a:ea typeface="Cambria" panose="02040503050406030204" pitchFamily="18" charset="0"/>
            </a:endParaRPr>
          </a:p>
          <a:p>
            <a:pPr algn="ctr">
              <a:lnSpc>
                <a:spcPct val="85000"/>
              </a:lnSpc>
            </a:pPr>
            <a:r>
              <a:rPr lang="vi-VN" sz="2800">
                <a:latin typeface="Cambria" panose="02040503050406030204" pitchFamily="18" charset="0"/>
                <a:ea typeface="Cambria" panose="02040503050406030204" pitchFamily="18" charset="0"/>
              </a:rPr>
              <a:t>Đường về Việt Bắc lên thăm Bác Hồ</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Suối dài xanh mướt nương ngô</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Bốn phương lồng lộng thủ đô gió ngàn...</a:t>
            </a:r>
          </a:p>
        </p:txBody>
      </p:sp>
      <p:sp>
        <p:nvSpPr>
          <p:cNvPr id="6" name="TextBox 5"/>
          <p:cNvSpPr txBox="1"/>
          <p:nvPr/>
        </p:nvSpPr>
        <p:spPr>
          <a:xfrm>
            <a:off x="-300250" y="2633842"/>
            <a:ext cx="7059296" cy="2289858"/>
          </a:xfrm>
          <a:prstGeom prst="rect">
            <a:avLst/>
          </a:prstGeom>
          <a:noFill/>
        </p:spPr>
        <p:txBody>
          <a:bodyPr wrap="square" rtlCol="0">
            <a:spAutoFit/>
          </a:bodyPr>
          <a:lstStyle/>
          <a:p>
            <a:pPr algn="ctr">
              <a:lnSpc>
                <a:spcPct val="85000"/>
              </a:lnSpc>
            </a:pPr>
            <a:r>
              <a:rPr lang="vi-VN" sz="2800">
                <a:latin typeface="Cambria" panose="02040503050406030204" pitchFamily="18" charset="0"/>
                <a:ea typeface="Cambria" panose="02040503050406030204" pitchFamily="18" charset="0"/>
              </a:rPr>
              <a:t>Bác kêu con đến bên bàn</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ngồi Bác viết, nhà sàn đơn sơ</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Con bồ câu trắng ngây thơ</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Nó đi tìm thóc quanh bồ công văn</a:t>
            </a:r>
          </a:p>
          <a:p>
            <a:pPr algn="ctr">
              <a:lnSpc>
                <a:spcPct val="85000"/>
              </a:lnSpc>
            </a:pPr>
            <a:r>
              <a:rPr lang="vi-VN" sz="2800">
                <a:latin typeface="Cambria" panose="02040503050406030204" pitchFamily="18" charset="0"/>
                <a:ea typeface="Cambria" panose="02040503050406030204" pitchFamily="18" charset="0"/>
              </a:rPr>
              <a:t>Lát rồi, chim nhé, chim ăn</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Hồ còn bận khách văn đến nhà.</a:t>
            </a:r>
          </a:p>
        </p:txBody>
      </p:sp>
      <p:sp>
        <p:nvSpPr>
          <p:cNvPr id="7" name="TextBox 6"/>
          <p:cNvSpPr txBox="1"/>
          <p:nvPr/>
        </p:nvSpPr>
        <p:spPr>
          <a:xfrm>
            <a:off x="-1347732" y="4923700"/>
            <a:ext cx="8826698" cy="1934300"/>
          </a:xfrm>
          <a:prstGeom prst="rect">
            <a:avLst/>
          </a:prstGeom>
          <a:noFill/>
        </p:spPr>
        <p:txBody>
          <a:bodyPr wrap="square" rtlCol="0">
            <a:spAutoFit/>
          </a:bodyPr>
          <a:lstStyle/>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Bàn tay con nắm tay cha</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Bàn tay Bác ấm vào da vào lòng.</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ngồi đó, lớn mênh mông</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Trời xanh biển rộng ruộng đồng nước non....</a:t>
            </a:r>
          </a:p>
          <a:p>
            <a:pPr algn="ctr">
              <a:lnSpc>
                <a:spcPct val="85000"/>
              </a:lnSpc>
            </a:pPr>
            <a:endParaRPr lang="vi-VN" sz="2800">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4"/>
          <a:stretch>
            <a:fillRect/>
          </a:stretch>
        </p:blipFill>
        <p:spPr>
          <a:xfrm>
            <a:off x="7779216" y="771446"/>
            <a:ext cx="3804324" cy="37247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5"/>
          <a:stretch>
            <a:fillRect/>
          </a:stretch>
        </p:blipFill>
        <p:spPr>
          <a:xfrm>
            <a:off x="7478966" y="6086901"/>
            <a:ext cx="2497117" cy="1229016"/>
          </a:xfrm>
          <a:prstGeom prst="rect">
            <a:avLst/>
          </a:prstGeom>
        </p:spPr>
      </p:pic>
      <p:pic>
        <p:nvPicPr>
          <p:cNvPr id="18" name="Picture 17"/>
          <p:cNvPicPr>
            <a:picLocks noChangeAspect="1"/>
          </p:cNvPicPr>
          <p:nvPr/>
        </p:nvPicPr>
        <p:blipFill>
          <a:blip r:embed="rId6"/>
          <a:stretch>
            <a:fillRect/>
          </a:stretch>
        </p:blipFill>
        <p:spPr>
          <a:xfrm>
            <a:off x="5396087" y="4551392"/>
            <a:ext cx="7071973" cy="1566808"/>
          </a:xfrm>
          <a:prstGeom prst="rect">
            <a:avLst/>
          </a:prstGeom>
        </p:spPr>
      </p:pic>
    </p:spTree>
    <p:extLst>
      <p:ext uri="{BB962C8B-B14F-4D97-AF65-F5344CB8AC3E}">
        <p14:creationId xmlns:p14="http://schemas.microsoft.com/office/powerpoint/2010/main" val="1014248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021306" y="248537"/>
            <a:ext cx="8149389" cy="1421883"/>
            <a:chOff x="3231305" y="325027"/>
            <a:chExt cx="8149389" cy="1421883"/>
          </a:xfrm>
        </p:grpSpPr>
        <p:pic>
          <p:nvPicPr>
            <p:cNvPr id="6" name="图片 38">
              <a:extLst>
                <a:ext uri="{FF2B5EF4-FFF2-40B4-BE49-F238E27FC236}">
                  <a16:creationId xmlns:a16="http://schemas.microsoft.com/office/drawing/2014/main" id="{F921A9EA-6111-44E1-989F-4B1CFB5A2A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231305" y="370748"/>
              <a:ext cx="8149389" cy="1376162"/>
            </a:xfrm>
            <a:prstGeom prst="rect">
              <a:avLst/>
            </a:prstGeom>
          </p:spPr>
        </p:pic>
        <p:pic>
          <p:nvPicPr>
            <p:cNvPr id="7" name="Picture 6"/>
            <p:cNvPicPr>
              <a:picLocks noChangeAspect="1"/>
            </p:cNvPicPr>
            <p:nvPr/>
          </p:nvPicPr>
          <p:blipFill>
            <a:blip r:embed="rId3"/>
            <a:stretch>
              <a:fillRect/>
            </a:stretch>
          </p:blipFill>
          <p:spPr>
            <a:xfrm>
              <a:off x="3776109" y="325027"/>
              <a:ext cx="7059780" cy="1347333"/>
            </a:xfrm>
            <a:prstGeom prst="rect">
              <a:avLst/>
            </a:prstGeom>
          </p:spPr>
        </p:pic>
      </p:grpSp>
      <p:sp>
        <p:nvSpPr>
          <p:cNvPr id="8" name="Google Shape;276;p7">
            <a:extLst>
              <a:ext uri="{FF2B5EF4-FFF2-40B4-BE49-F238E27FC236}">
                <a16:creationId xmlns:a16="http://schemas.microsoft.com/office/drawing/2014/main" id="{D33CB0D1-8FD9-7C5D-268F-E2711EEE24E1}"/>
              </a:ext>
            </a:extLst>
          </p:cNvPr>
          <p:cNvSpPr/>
          <p:nvPr/>
        </p:nvSpPr>
        <p:spPr>
          <a:xfrm>
            <a:off x="1724899" y="2572532"/>
            <a:ext cx="3309124" cy="969892"/>
          </a:xfrm>
          <a:prstGeom prst="roundRect">
            <a:avLst>
              <a:gd name="adj" fmla="val 50000"/>
            </a:avLst>
          </a:prstGeom>
          <a:solidFill>
            <a:schemeClr val="accent4">
              <a:lumMod val="20000"/>
              <a:lumOff val="8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009999"/>
                </a:solidFill>
                <a:latin typeface="UTM Avo" panose="02040603050506020204" pitchFamily="18" charset="0"/>
              </a:rPr>
              <a:t> </a:t>
            </a:r>
            <a:r>
              <a:rPr lang="en-US" sz="3600" b="1" dirty="0" err="1">
                <a:solidFill>
                  <a:srgbClr val="FFC000"/>
                </a:solidFill>
                <a:latin typeface="UTM Avo" panose="02040603050506020204" pitchFamily="18" charset="0"/>
              </a:rPr>
              <a:t>nương</a:t>
            </a:r>
            <a:r>
              <a:rPr lang="en-US" sz="3600" b="1" dirty="0">
                <a:solidFill>
                  <a:srgbClr val="FFC000"/>
                </a:solidFill>
                <a:latin typeface="UTM Avo" panose="02040603050506020204" pitchFamily="18" charset="0"/>
              </a:rPr>
              <a:t> </a:t>
            </a:r>
            <a:r>
              <a:rPr lang="en-US" sz="3600" b="1" dirty="0" err="1">
                <a:solidFill>
                  <a:srgbClr val="FFC000"/>
                </a:solidFill>
                <a:latin typeface="UTM Avo" panose="02040603050506020204" pitchFamily="18" charset="0"/>
              </a:rPr>
              <a:t>ngô</a:t>
            </a:r>
            <a:endParaRPr sz="3600" b="1" dirty="0">
              <a:solidFill>
                <a:srgbClr val="FFC000"/>
              </a:solidFill>
              <a:latin typeface="UTM Avo" panose="02040603050506020204" pitchFamily="18" charset="0"/>
            </a:endParaRPr>
          </a:p>
        </p:txBody>
      </p:sp>
      <p:sp>
        <p:nvSpPr>
          <p:cNvPr id="9" name="Google Shape;276;p7">
            <a:extLst>
              <a:ext uri="{FF2B5EF4-FFF2-40B4-BE49-F238E27FC236}">
                <a16:creationId xmlns:a16="http://schemas.microsoft.com/office/drawing/2014/main" id="{D33CB0D1-8FD9-7C5D-268F-E2711EEE24E1}"/>
              </a:ext>
            </a:extLst>
          </p:cNvPr>
          <p:cNvSpPr/>
          <p:nvPr/>
        </p:nvSpPr>
        <p:spPr>
          <a:xfrm>
            <a:off x="6908128" y="4433532"/>
            <a:ext cx="3307998" cy="969892"/>
          </a:xfrm>
          <a:prstGeom prst="roundRect">
            <a:avLst>
              <a:gd name="adj" fmla="val 50000"/>
            </a:avLst>
          </a:prstGeom>
          <a:solidFill>
            <a:schemeClr val="accent4">
              <a:lumMod val="20000"/>
              <a:lumOff val="8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chemeClr val="accent2">
                    <a:lumMod val="75000"/>
                  </a:schemeClr>
                </a:solidFill>
                <a:latin typeface="UTM Avo" panose="02040603050506020204" pitchFamily="18" charset="0"/>
              </a:rPr>
              <a:t> nước non</a:t>
            </a:r>
            <a:endParaRPr sz="3600" b="1" dirty="0">
              <a:solidFill>
                <a:schemeClr val="accent2">
                  <a:lumMod val="75000"/>
                </a:schemeClr>
              </a:solidFill>
              <a:latin typeface="UTM Avo" panose="02040603050506020204" pitchFamily="18" charset="0"/>
            </a:endParaRPr>
          </a:p>
        </p:txBody>
      </p:sp>
      <p:sp>
        <p:nvSpPr>
          <p:cNvPr id="10" name="Google Shape;276;p7">
            <a:extLst>
              <a:ext uri="{FF2B5EF4-FFF2-40B4-BE49-F238E27FC236}">
                <a16:creationId xmlns:a16="http://schemas.microsoft.com/office/drawing/2014/main" id="{D33CB0D1-8FD9-7C5D-268F-E2711EEE24E1}"/>
              </a:ext>
            </a:extLst>
          </p:cNvPr>
          <p:cNvSpPr/>
          <p:nvPr/>
        </p:nvSpPr>
        <p:spPr>
          <a:xfrm>
            <a:off x="6908128" y="2572532"/>
            <a:ext cx="3530608" cy="969892"/>
          </a:xfrm>
          <a:prstGeom prst="roundRect">
            <a:avLst>
              <a:gd name="adj" fmla="val 50000"/>
            </a:avLst>
          </a:prstGeom>
          <a:solidFill>
            <a:schemeClr val="accent4">
              <a:lumMod val="20000"/>
              <a:lumOff val="8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rgbClr val="009999"/>
                </a:solidFill>
                <a:latin typeface="UTM Avo" panose="02040603050506020204" pitchFamily="18" charset="0"/>
              </a:rPr>
              <a:t> </a:t>
            </a:r>
            <a:r>
              <a:rPr lang="en-US" sz="3600" b="1">
                <a:solidFill>
                  <a:srgbClr val="FF0066"/>
                </a:solidFill>
                <a:latin typeface="UTM Avo" panose="02040603050506020204" pitchFamily="18" charset="0"/>
              </a:rPr>
              <a:t>lồng lộng</a:t>
            </a:r>
            <a:endParaRPr sz="3600" b="1" dirty="0">
              <a:solidFill>
                <a:srgbClr val="FF0066"/>
              </a:solidFill>
              <a:latin typeface="UTM Avo" panose="02040603050506020204" pitchFamily="18" charset="0"/>
            </a:endParaRPr>
          </a:p>
        </p:txBody>
      </p:sp>
      <p:sp>
        <p:nvSpPr>
          <p:cNvPr id="11" name="Google Shape;276;p7">
            <a:extLst>
              <a:ext uri="{FF2B5EF4-FFF2-40B4-BE49-F238E27FC236}">
                <a16:creationId xmlns:a16="http://schemas.microsoft.com/office/drawing/2014/main" id="{D33CB0D1-8FD9-7C5D-268F-E2711EEE24E1}"/>
              </a:ext>
            </a:extLst>
          </p:cNvPr>
          <p:cNvSpPr/>
          <p:nvPr/>
        </p:nvSpPr>
        <p:spPr>
          <a:xfrm>
            <a:off x="1724899" y="4433532"/>
            <a:ext cx="3439127" cy="969892"/>
          </a:xfrm>
          <a:prstGeom prst="roundRect">
            <a:avLst>
              <a:gd name="adj" fmla="val 50000"/>
            </a:avLst>
          </a:prstGeom>
          <a:solidFill>
            <a:schemeClr val="accent4">
              <a:lumMod val="20000"/>
              <a:lumOff val="8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rgbClr val="009999"/>
                </a:solidFill>
                <a:latin typeface="UTM Avo" panose="02040603050506020204" pitchFamily="18" charset="0"/>
              </a:rPr>
              <a:t> </a:t>
            </a:r>
            <a:r>
              <a:rPr lang="en-US" sz="3600" b="1">
                <a:solidFill>
                  <a:srgbClr val="002060"/>
                </a:solidFill>
                <a:latin typeface="UTM Avo" panose="02040603050506020204" pitchFamily="18" charset="0"/>
              </a:rPr>
              <a:t>mênh mông</a:t>
            </a:r>
            <a:endParaRPr sz="3600" b="1" dirty="0">
              <a:solidFill>
                <a:srgbClr val="002060"/>
              </a:solidFill>
              <a:latin typeface="UTM Avo" panose="02040603050506020204" pitchFamily="18" charset="0"/>
            </a:endParaRPr>
          </a:p>
        </p:txBody>
      </p:sp>
    </p:spTree>
    <p:extLst>
      <p:ext uri="{BB962C8B-B14F-4D97-AF65-F5344CB8AC3E}">
        <p14:creationId xmlns:p14="http://schemas.microsoft.com/office/powerpoint/2010/main" val="24032851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right)">
                                      <p:cBhvr>
                                        <p:cTn id="10" dur="500"/>
                                        <p:tgtEl>
                                          <p:spTgt spid="9"/>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09022" y="4970094"/>
            <a:ext cx="6950114" cy="155911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09022" y="2633842"/>
            <a:ext cx="6950114" cy="224346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15215" y="1066422"/>
            <a:ext cx="6950114" cy="151226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1687589" y="0"/>
            <a:ext cx="4168631" cy="1310209"/>
          </a:xfrm>
          <a:prstGeom prst="rect">
            <a:avLst/>
          </a:prstGeom>
        </p:spPr>
      </p:pic>
      <p:pic>
        <p:nvPicPr>
          <p:cNvPr id="4" name="Picture 3"/>
          <p:cNvPicPr>
            <a:picLocks noChangeAspect="1"/>
          </p:cNvPicPr>
          <p:nvPr/>
        </p:nvPicPr>
        <p:blipFill>
          <a:blip r:embed="rId3"/>
          <a:stretch>
            <a:fillRect/>
          </a:stretch>
        </p:blipFill>
        <p:spPr>
          <a:xfrm>
            <a:off x="2877634" y="614499"/>
            <a:ext cx="1459294" cy="695710"/>
          </a:xfrm>
          <a:prstGeom prst="rect">
            <a:avLst/>
          </a:prstGeom>
        </p:spPr>
      </p:pic>
      <p:sp>
        <p:nvSpPr>
          <p:cNvPr id="5" name="TextBox 4"/>
          <p:cNvSpPr txBox="1"/>
          <p:nvPr/>
        </p:nvSpPr>
        <p:spPr>
          <a:xfrm>
            <a:off x="0" y="1076493"/>
            <a:ext cx="7059296" cy="1557349"/>
          </a:xfrm>
          <a:prstGeom prst="rect">
            <a:avLst/>
          </a:prstGeom>
          <a:noFill/>
        </p:spPr>
        <p:txBody>
          <a:bodyPr wrap="square" rtlCol="0">
            <a:spAutoFit/>
          </a:bodyPr>
          <a:lstStyle/>
          <a:p>
            <a:pPr algn="ctr">
              <a:lnSpc>
                <a:spcPct val="85000"/>
              </a:lnSpc>
            </a:pPr>
            <a:r>
              <a:rPr lang="vi-VN" sz="2800">
                <a:latin typeface="Cambria" panose="02040503050406030204" pitchFamily="18" charset="0"/>
                <a:ea typeface="Cambria" panose="02040503050406030204" pitchFamily="18" charset="0"/>
              </a:rPr>
              <a:t>Vui sao một sáng tháng Năm</a:t>
            </a:r>
            <a:endParaRPr lang="en-US" sz="2800">
              <a:latin typeface="Cambria" panose="02040503050406030204" pitchFamily="18" charset="0"/>
              <a:ea typeface="Cambria" panose="02040503050406030204" pitchFamily="18" charset="0"/>
            </a:endParaRPr>
          </a:p>
          <a:p>
            <a:pPr algn="ctr">
              <a:lnSpc>
                <a:spcPct val="85000"/>
              </a:lnSpc>
            </a:pPr>
            <a:r>
              <a:rPr lang="vi-VN" sz="2800">
                <a:latin typeface="Cambria" panose="02040503050406030204" pitchFamily="18" charset="0"/>
                <a:ea typeface="Cambria" panose="02040503050406030204" pitchFamily="18" charset="0"/>
              </a:rPr>
              <a:t>Đường về Việt Bắc lên thăm Bác Hồ</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Suối dài xanh mướt nương ngô</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Bốn phương lồng lộng thủ đô gió ngàn...</a:t>
            </a:r>
          </a:p>
        </p:txBody>
      </p:sp>
      <p:sp>
        <p:nvSpPr>
          <p:cNvPr id="6" name="TextBox 5"/>
          <p:cNvSpPr txBox="1"/>
          <p:nvPr/>
        </p:nvSpPr>
        <p:spPr>
          <a:xfrm>
            <a:off x="-300250" y="2633842"/>
            <a:ext cx="7059296" cy="2289858"/>
          </a:xfrm>
          <a:prstGeom prst="rect">
            <a:avLst/>
          </a:prstGeom>
          <a:noFill/>
        </p:spPr>
        <p:txBody>
          <a:bodyPr wrap="square" rtlCol="0">
            <a:spAutoFit/>
          </a:bodyPr>
          <a:lstStyle/>
          <a:p>
            <a:pPr algn="ctr">
              <a:lnSpc>
                <a:spcPct val="85000"/>
              </a:lnSpc>
            </a:pPr>
            <a:r>
              <a:rPr lang="vi-VN" sz="2800">
                <a:latin typeface="Cambria" panose="02040503050406030204" pitchFamily="18" charset="0"/>
                <a:ea typeface="Cambria" panose="02040503050406030204" pitchFamily="18" charset="0"/>
              </a:rPr>
              <a:t>Bác kêu con đến bên bàn</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ngồi Bác viết, nhà sàn đơn sơ</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Con bồ câu trắng ngây thơ</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Nó đi tìm thóc quanh bồ công văn</a:t>
            </a:r>
          </a:p>
          <a:p>
            <a:pPr algn="ctr">
              <a:lnSpc>
                <a:spcPct val="85000"/>
              </a:lnSpc>
            </a:pPr>
            <a:r>
              <a:rPr lang="vi-VN" sz="2800">
                <a:latin typeface="Cambria" panose="02040503050406030204" pitchFamily="18" charset="0"/>
                <a:ea typeface="Cambria" panose="02040503050406030204" pitchFamily="18" charset="0"/>
              </a:rPr>
              <a:t>Lát rồi, chim nhé, chim ăn</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Hồ còn bận khách văn đến nhà.</a:t>
            </a:r>
          </a:p>
        </p:txBody>
      </p:sp>
      <p:sp>
        <p:nvSpPr>
          <p:cNvPr id="7" name="TextBox 6"/>
          <p:cNvSpPr txBox="1"/>
          <p:nvPr/>
        </p:nvSpPr>
        <p:spPr>
          <a:xfrm>
            <a:off x="-1347732" y="4923700"/>
            <a:ext cx="8826698" cy="1934300"/>
          </a:xfrm>
          <a:prstGeom prst="rect">
            <a:avLst/>
          </a:prstGeom>
          <a:noFill/>
        </p:spPr>
        <p:txBody>
          <a:bodyPr wrap="square" rtlCol="0">
            <a:spAutoFit/>
          </a:bodyPr>
          <a:lstStyle/>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Bàn tay con nắm tay cha</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Bàn tay Bác ấm vào da vào lòng.</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ngồi đó, lớn mênh mông</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Trời xanh biển rộng ruộng đồng nước non....</a:t>
            </a:r>
          </a:p>
          <a:p>
            <a:pPr algn="ctr">
              <a:lnSpc>
                <a:spcPct val="85000"/>
              </a:lnSpc>
            </a:pPr>
            <a:endParaRPr lang="vi-VN" sz="2800">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4"/>
          <a:stretch>
            <a:fillRect/>
          </a:stretch>
        </p:blipFill>
        <p:spPr>
          <a:xfrm>
            <a:off x="7779216" y="771446"/>
            <a:ext cx="3804324" cy="37247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5"/>
          <a:stretch>
            <a:fillRect/>
          </a:stretch>
        </p:blipFill>
        <p:spPr>
          <a:xfrm>
            <a:off x="7478966" y="6086901"/>
            <a:ext cx="2497117" cy="1229016"/>
          </a:xfrm>
          <a:prstGeom prst="rect">
            <a:avLst/>
          </a:prstGeom>
        </p:spPr>
      </p:pic>
      <p:pic>
        <p:nvPicPr>
          <p:cNvPr id="13" name="Picture 12">
            <a:extLst>
              <a:ext uri="{FF2B5EF4-FFF2-40B4-BE49-F238E27FC236}">
                <a16:creationId xmlns:a16="http://schemas.microsoft.com/office/drawing/2014/main" id="{CEAA3EAE-9A31-9165-F0BC-00EC536FEB59}"/>
              </a:ext>
            </a:extLst>
          </p:cNvPr>
          <p:cNvPicPr>
            <a:picLocks noChangeAspect="1"/>
          </p:cNvPicPr>
          <p:nvPr/>
        </p:nvPicPr>
        <p:blipFill>
          <a:blip r:embed="rId6"/>
          <a:stretch>
            <a:fillRect/>
          </a:stretch>
        </p:blipFill>
        <p:spPr>
          <a:xfrm>
            <a:off x="3524316" y="1914210"/>
            <a:ext cx="8667684" cy="4943790"/>
          </a:xfrm>
          <a:prstGeom prst="rect">
            <a:avLst/>
          </a:prstGeom>
        </p:spPr>
      </p:pic>
      <p:pic>
        <p:nvPicPr>
          <p:cNvPr id="17" name="Picture 16">
            <a:extLst>
              <a:ext uri="{FF2B5EF4-FFF2-40B4-BE49-F238E27FC236}">
                <a16:creationId xmlns:a16="http://schemas.microsoft.com/office/drawing/2014/main" id="{CEAA3EAE-9A31-9165-F0BC-00EC536FEB59}"/>
              </a:ext>
            </a:extLst>
          </p:cNvPr>
          <p:cNvPicPr>
            <a:picLocks noChangeAspect="1"/>
          </p:cNvPicPr>
          <p:nvPr/>
        </p:nvPicPr>
        <p:blipFill>
          <a:blip r:embed="rId6"/>
          <a:stretch>
            <a:fillRect/>
          </a:stretch>
        </p:blipFill>
        <p:spPr>
          <a:xfrm>
            <a:off x="6820915" y="3839527"/>
            <a:ext cx="5128415" cy="2925096"/>
          </a:xfrm>
          <a:prstGeom prst="rect">
            <a:avLst/>
          </a:prstGeom>
        </p:spPr>
      </p:pic>
    </p:spTree>
    <p:extLst>
      <p:ext uri="{BB962C8B-B14F-4D97-AF65-F5344CB8AC3E}">
        <p14:creationId xmlns:p14="http://schemas.microsoft.com/office/powerpoint/2010/main" val="22379255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64" presetClass="path" presetSubtype="0" accel="50000" decel="50000" fill="hold" nodeType="clickEffect">
                                  <p:stCondLst>
                                    <p:cond delay="0"/>
                                  </p:stCondLst>
                                  <p:childTnLst>
                                    <p:animMotion origin="layout" path="M -0.00169 -3.33333E-6 L -0.01042 0.15625 " pathEditMode="relative" rAng="0" ptsTypes="AA">
                                      <p:cBhvr>
                                        <p:cTn id="13" dur="2000" fill="hold"/>
                                        <p:tgtEl>
                                          <p:spTgt spid="13"/>
                                        </p:tgtEl>
                                        <p:attrNameLst>
                                          <p:attrName>ppt_x</p:attrName>
                                          <p:attrName>ppt_y</p:attrName>
                                        </p:attrNameLst>
                                      </p:cBhvr>
                                      <p:rCtr x="-443" y="7801"/>
                                    </p:animMotion>
                                  </p:childTnLst>
                                </p:cTn>
                              </p:par>
                              <p:par>
                                <p:cTn id="14" presetID="6" presetClass="emph" presetSubtype="0" fill="hold" nodeType="withEffect">
                                  <p:stCondLst>
                                    <p:cond delay="0"/>
                                  </p:stCondLst>
                                  <p:childTnLst>
                                    <p:animScale>
                                      <p:cBhvr>
                                        <p:cTn id="15" dur="2000" fill="hold"/>
                                        <p:tgtEl>
                                          <p:spTgt spid="13"/>
                                        </p:tgtEl>
                                      </p:cBhvr>
                                      <p:by x="25000" y="25000"/>
                                    </p:animScale>
                                  </p:childTnLst>
                                </p:cTn>
                              </p:par>
                              <p:par>
                                <p:cTn id="16" presetID="10" presetClass="exit" presetSubtype="0" fill="hold" nodeType="withEffect">
                                  <p:stCondLst>
                                    <p:cond delay="0"/>
                                  </p:stCondLst>
                                  <p:childTnLst>
                                    <p:animEffect transition="out" filter="fade">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par>
                                <p:cTn id="19" presetID="16" presetClass="entr" presetSubtype="21"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2">
            <a:extLst>
              <a:ext uri="{FF2B5EF4-FFF2-40B4-BE49-F238E27FC236}">
                <a16:creationId xmlns:a16="http://schemas.microsoft.com/office/drawing/2014/main" id="{8D7BF619-39EA-5221-4663-3B262FAAFD1C}"/>
              </a:ext>
            </a:extLst>
          </p:cNvPr>
          <p:cNvSpPr/>
          <p:nvPr/>
        </p:nvSpPr>
        <p:spPr>
          <a:xfrm>
            <a:off x="313899" y="2411224"/>
            <a:ext cx="11423176" cy="4217945"/>
          </a:xfrm>
          <a:prstGeom prst="roundRect">
            <a:avLst>
              <a:gd name="adj" fmla="val 50000"/>
            </a:avLst>
          </a:prstGeom>
          <a:solidFill>
            <a:srgbClr val="FFFFFF"/>
          </a:solidFill>
          <a:ln w="1270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600" b="0" i="0" u="none" strike="noStrike" kern="0" cap="none" spc="0" normalizeH="0" baseline="0" noProof="0" dirty="0">
              <a:ln>
                <a:noFill/>
              </a:ln>
              <a:solidFill>
                <a:srgbClr val="F8500D"/>
              </a:solidFill>
              <a:effectLst/>
              <a:uLnTx/>
              <a:uFillTx/>
              <a:cs typeface="+mn-ea"/>
              <a:sym typeface="+mn-lt"/>
            </a:endParaRPr>
          </a:p>
        </p:txBody>
      </p:sp>
      <p:grpSp>
        <p:nvGrpSpPr>
          <p:cNvPr id="5" name="Group 4"/>
          <p:cNvGrpSpPr/>
          <p:nvPr/>
        </p:nvGrpSpPr>
        <p:grpSpPr>
          <a:xfrm>
            <a:off x="6405370" y="-727266"/>
            <a:ext cx="5106702" cy="3909905"/>
            <a:chOff x="6405370" y="-727266"/>
            <a:chExt cx="5106702" cy="3909905"/>
          </a:xfrm>
        </p:grpSpPr>
        <p:pic>
          <p:nvPicPr>
            <p:cNvPr id="3" name="图片 12">
              <a:extLst>
                <a:ext uri="{FF2B5EF4-FFF2-40B4-BE49-F238E27FC236}">
                  <a16:creationId xmlns:a16="http://schemas.microsoft.com/office/drawing/2014/main" id="{59151EDB-5B4A-460D-E126-F34BDD8C20B9}"/>
                </a:ext>
              </a:extLst>
            </p:cNvPr>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6630373" y="-727266"/>
              <a:ext cx="4881699" cy="3909905"/>
            </a:xfrm>
            <a:prstGeom prst="rect">
              <a:avLst/>
            </a:prstGeom>
          </p:spPr>
        </p:pic>
        <p:pic>
          <p:nvPicPr>
            <p:cNvPr id="4" name="Picture 3"/>
            <p:cNvPicPr>
              <a:picLocks noChangeAspect="1"/>
            </p:cNvPicPr>
            <p:nvPr/>
          </p:nvPicPr>
          <p:blipFill>
            <a:blip r:embed="rId3"/>
            <a:stretch>
              <a:fillRect/>
            </a:stretch>
          </p:blipFill>
          <p:spPr>
            <a:xfrm>
              <a:off x="6405370" y="610292"/>
              <a:ext cx="4933177" cy="1461999"/>
            </a:xfrm>
            <a:prstGeom prst="rect">
              <a:avLst/>
            </a:prstGeom>
          </p:spPr>
        </p:pic>
      </p:grpSp>
      <p:sp>
        <p:nvSpPr>
          <p:cNvPr id="6" name="TextBox 5"/>
          <p:cNvSpPr txBox="1"/>
          <p:nvPr/>
        </p:nvSpPr>
        <p:spPr>
          <a:xfrm>
            <a:off x="4211326" y="2521108"/>
            <a:ext cx="2858215" cy="830997"/>
          </a:xfrm>
          <a:prstGeom prst="rect">
            <a:avLst/>
          </a:prstGeom>
          <a:noFill/>
        </p:spPr>
        <p:txBody>
          <a:bodyPr wrap="square" rtlCol="0">
            <a:spAutoFit/>
          </a:bodyPr>
          <a:lstStyle/>
          <a:p>
            <a:pPr algn="just"/>
            <a:r>
              <a:rPr lang="en-US" sz="4800" b="1">
                <a:solidFill>
                  <a:srgbClr val="0066CC"/>
                </a:solidFill>
                <a:latin typeface="Cambria" panose="02040503050406030204" pitchFamily="18" charset="0"/>
                <a:ea typeface="Cambria" panose="02040503050406030204" pitchFamily="18" charset="0"/>
              </a:rPr>
              <a:t>Việt Bắc </a:t>
            </a:r>
          </a:p>
        </p:txBody>
      </p:sp>
      <p:sp>
        <p:nvSpPr>
          <p:cNvPr id="7" name="TextBox 6"/>
          <p:cNvSpPr txBox="1"/>
          <p:nvPr/>
        </p:nvSpPr>
        <p:spPr>
          <a:xfrm>
            <a:off x="772470" y="3352105"/>
            <a:ext cx="10506034" cy="2308324"/>
          </a:xfrm>
          <a:prstGeom prst="rect">
            <a:avLst/>
          </a:prstGeom>
          <a:noFill/>
        </p:spPr>
        <p:txBody>
          <a:bodyPr wrap="square" rtlCol="0">
            <a:spAutoFit/>
          </a:bodyPr>
          <a:lstStyle/>
          <a:p>
            <a:pPr algn="just"/>
            <a:r>
              <a:rPr lang="en-US" sz="3600" b="1">
                <a:solidFill>
                  <a:srgbClr val="002060"/>
                </a:solidFill>
                <a:latin typeface="Cambria" panose="02040503050406030204" pitchFamily="18" charset="0"/>
                <a:ea typeface="Cambria" panose="02040503050406030204" pitchFamily="18" charset="0"/>
              </a:rPr>
              <a:t>C</a:t>
            </a:r>
            <a:r>
              <a:rPr lang="vi-VN" sz="3600" b="1">
                <a:solidFill>
                  <a:srgbClr val="002060"/>
                </a:solidFill>
                <a:latin typeface="Cambria" panose="02040503050406030204" pitchFamily="18" charset="0"/>
                <a:ea typeface="Cambria" panose="02040503050406030204" pitchFamily="18" charset="0"/>
              </a:rPr>
              <a:t>ăn cứ địa của cách mạng Việt Nam trong giai đoạn 1945 – 1954, bao gồm 6 tỉnh: Cao Bằng, Bắc Kạn, Lạng Sơn, Hà Giang, Tuyên Quang, Thái Nguyên.</a:t>
            </a:r>
            <a:endParaRPr lang="en-US" sz="8000" b="1">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1514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405370" y="-727266"/>
            <a:ext cx="5106702" cy="3909905"/>
            <a:chOff x="6405370" y="-727266"/>
            <a:chExt cx="5106702" cy="3909905"/>
          </a:xfrm>
        </p:grpSpPr>
        <p:pic>
          <p:nvPicPr>
            <p:cNvPr id="3" name="图片 12">
              <a:extLst>
                <a:ext uri="{FF2B5EF4-FFF2-40B4-BE49-F238E27FC236}">
                  <a16:creationId xmlns:a16="http://schemas.microsoft.com/office/drawing/2014/main" id="{59151EDB-5B4A-460D-E126-F34BDD8C20B9}"/>
                </a:ext>
              </a:extLst>
            </p:cNvPr>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6630373" y="-727266"/>
              <a:ext cx="4881699" cy="3909905"/>
            </a:xfrm>
            <a:prstGeom prst="rect">
              <a:avLst/>
            </a:prstGeom>
          </p:spPr>
        </p:pic>
        <p:pic>
          <p:nvPicPr>
            <p:cNvPr id="4" name="Picture 3"/>
            <p:cNvPicPr>
              <a:picLocks noChangeAspect="1"/>
            </p:cNvPicPr>
            <p:nvPr/>
          </p:nvPicPr>
          <p:blipFill>
            <a:blip r:embed="rId3"/>
            <a:stretch>
              <a:fillRect/>
            </a:stretch>
          </p:blipFill>
          <p:spPr>
            <a:xfrm>
              <a:off x="6405370" y="610292"/>
              <a:ext cx="4933177" cy="1461999"/>
            </a:xfrm>
            <a:prstGeom prst="rect">
              <a:avLst/>
            </a:prstGeom>
          </p:spPr>
        </p:pic>
      </p:grpSp>
      <p:grpSp>
        <p:nvGrpSpPr>
          <p:cNvPr id="9" name="Group 8"/>
          <p:cNvGrpSpPr/>
          <p:nvPr/>
        </p:nvGrpSpPr>
        <p:grpSpPr>
          <a:xfrm>
            <a:off x="122831" y="2154483"/>
            <a:ext cx="9171295" cy="2510731"/>
            <a:chOff x="313899" y="2411224"/>
            <a:chExt cx="9171295" cy="2510731"/>
          </a:xfrm>
        </p:grpSpPr>
        <p:sp>
          <p:nvSpPr>
            <p:cNvPr id="2" name="圆角矩形 12">
              <a:extLst>
                <a:ext uri="{FF2B5EF4-FFF2-40B4-BE49-F238E27FC236}">
                  <a16:creationId xmlns:a16="http://schemas.microsoft.com/office/drawing/2014/main" id="{8D7BF619-39EA-5221-4663-3B262FAAFD1C}"/>
                </a:ext>
              </a:extLst>
            </p:cNvPr>
            <p:cNvSpPr/>
            <p:nvPr/>
          </p:nvSpPr>
          <p:spPr>
            <a:xfrm>
              <a:off x="313899" y="2411224"/>
              <a:ext cx="9171295" cy="2510731"/>
            </a:xfrm>
            <a:prstGeom prst="roundRect">
              <a:avLst>
                <a:gd name="adj" fmla="val 50000"/>
              </a:avLst>
            </a:prstGeom>
            <a:solidFill>
              <a:srgbClr val="FFFFFF"/>
            </a:solidFill>
            <a:ln w="1270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600" b="0" i="0" u="none" strike="noStrike" kern="0" cap="none" spc="0" normalizeH="0" baseline="0" noProof="0" dirty="0">
                <a:ln>
                  <a:noFill/>
                </a:ln>
                <a:solidFill>
                  <a:srgbClr val="F8500D"/>
                </a:solidFill>
                <a:effectLst/>
                <a:uLnTx/>
                <a:uFillTx/>
                <a:cs typeface="+mn-ea"/>
                <a:sym typeface="+mn-lt"/>
              </a:endParaRPr>
            </a:p>
          </p:txBody>
        </p:sp>
        <p:sp>
          <p:nvSpPr>
            <p:cNvPr id="6" name="TextBox 5"/>
            <p:cNvSpPr txBox="1"/>
            <p:nvPr/>
          </p:nvSpPr>
          <p:spPr>
            <a:xfrm>
              <a:off x="655438" y="3182639"/>
              <a:ext cx="1247778" cy="830997"/>
            </a:xfrm>
            <a:prstGeom prst="rect">
              <a:avLst/>
            </a:prstGeom>
            <a:noFill/>
          </p:spPr>
          <p:txBody>
            <a:bodyPr wrap="square" rtlCol="0">
              <a:spAutoFit/>
            </a:bodyPr>
            <a:lstStyle/>
            <a:p>
              <a:pPr algn="just"/>
              <a:r>
                <a:rPr lang="en-US" sz="4800" b="1">
                  <a:solidFill>
                    <a:srgbClr val="0066CC"/>
                  </a:solidFill>
                  <a:latin typeface="Cambria" panose="02040503050406030204" pitchFamily="18" charset="0"/>
                  <a:ea typeface="Cambria" panose="02040503050406030204" pitchFamily="18" charset="0"/>
                </a:rPr>
                <a:t>Bồ:</a:t>
              </a:r>
            </a:p>
          </p:txBody>
        </p:sp>
        <p:sp>
          <p:nvSpPr>
            <p:cNvPr id="7" name="TextBox 6"/>
            <p:cNvSpPr txBox="1"/>
            <p:nvPr/>
          </p:nvSpPr>
          <p:spPr>
            <a:xfrm>
              <a:off x="1903216" y="2604760"/>
              <a:ext cx="6991361" cy="2123658"/>
            </a:xfrm>
            <a:prstGeom prst="rect">
              <a:avLst/>
            </a:prstGeom>
            <a:noFill/>
          </p:spPr>
          <p:txBody>
            <a:bodyPr wrap="square" rtlCol="0">
              <a:spAutoFit/>
            </a:bodyPr>
            <a:lstStyle/>
            <a:p>
              <a:pPr algn="just"/>
              <a:r>
                <a:rPr lang="en-US" sz="4400" b="1">
                  <a:latin typeface="Cambria" panose="02040503050406030204" pitchFamily="18" charset="0"/>
                  <a:ea typeface="Cambria" panose="02040503050406030204" pitchFamily="18" charset="0"/>
                </a:rPr>
                <a:t>đồ dùng đan bằng tre nứa để đựng thóc, ngô, khoai, sắn,...</a:t>
              </a:r>
              <a:endParaRPr lang="en-US" sz="23900" b="1">
                <a:solidFill>
                  <a:srgbClr val="002060"/>
                </a:solidFill>
                <a:latin typeface="Cambria" panose="02040503050406030204" pitchFamily="18" charset="0"/>
                <a:ea typeface="Cambria" panose="02040503050406030204" pitchFamily="18" charset="0"/>
              </a:endParaRPr>
            </a:p>
          </p:txBody>
        </p:sp>
      </p:grpSp>
      <p:pic>
        <p:nvPicPr>
          <p:cNvPr id="8" name="Picture 7"/>
          <p:cNvPicPr>
            <a:picLocks noChangeAspect="1"/>
          </p:cNvPicPr>
          <p:nvPr/>
        </p:nvPicPr>
        <p:blipFill>
          <a:blip r:embed="rId4"/>
          <a:stretch>
            <a:fillRect/>
          </a:stretch>
        </p:blipFill>
        <p:spPr>
          <a:xfrm>
            <a:off x="7983940" y="3766200"/>
            <a:ext cx="4053330" cy="3039998"/>
          </a:xfrm>
          <a:prstGeom prst="rect">
            <a:avLst/>
          </a:prstGeom>
        </p:spPr>
      </p:pic>
      <p:grpSp>
        <p:nvGrpSpPr>
          <p:cNvPr id="10" name="Group 9"/>
          <p:cNvGrpSpPr/>
          <p:nvPr/>
        </p:nvGrpSpPr>
        <p:grpSpPr>
          <a:xfrm>
            <a:off x="122831" y="4944405"/>
            <a:ext cx="8427642" cy="984447"/>
            <a:chOff x="313900" y="2789426"/>
            <a:chExt cx="8427642" cy="984447"/>
          </a:xfrm>
        </p:grpSpPr>
        <p:sp>
          <p:nvSpPr>
            <p:cNvPr id="11" name="圆角矩形 12">
              <a:extLst>
                <a:ext uri="{FF2B5EF4-FFF2-40B4-BE49-F238E27FC236}">
                  <a16:creationId xmlns:a16="http://schemas.microsoft.com/office/drawing/2014/main" id="{8D7BF619-39EA-5221-4663-3B262FAAFD1C}"/>
                </a:ext>
              </a:extLst>
            </p:cNvPr>
            <p:cNvSpPr/>
            <p:nvPr/>
          </p:nvSpPr>
          <p:spPr>
            <a:xfrm>
              <a:off x="313900" y="2789426"/>
              <a:ext cx="7387976" cy="984447"/>
            </a:xfrm>
            <a:prstGeom prst="roundRect">
              <a:avLst>
                <a:gd name="adj" fmla="val 50000"/>
              </a:avLst>
            </a:prstGeom>
            <a:solidFill>
              <a:srgbClr val="FFFFFF"/>
            </a:solidFill>
            <a:ln w="1270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600" b="0" i="0" u="none" strike="noStrike" kern="0" cap="none" spc="0" normalizeH="0" baseline="0" noProof="0" dirty="0">
                <a:ln>
                  <a:noFill/>
                </a:ln>
                <a:solidFill>
                  <a:srgbClr val="F8500D"/>
                </a:solidFill>
                <a:effectLst/>
                <a:uLnTx/>
                <a:uFillTx/>
                <a:cs typeface="+mn-ea"/>
                <a:sym typeface="+mn-lt"/>
              </a:endParaRPr>
            </a:p>
          </p:txBody>
        </p:sp>
        <p:sp>
          <p:nvSpPr>
            <p:cNvPr id="12" name="TextBox 11"/>
            <p:cNvSpPr txBox="1"/>
            <p:nvPr/>
          </p:nvSpPr>
          <p:spPr>
            <a:xfrm>
              <a:off x="680622" y="2789426"/>
              <a:ext cx="1600982" cy="769441"/>
            </a:xfrm>
            <a:prstGeom prst="rect">
              <a:avLst/>
            </a:prstGeom>
            <a:noFill/>
          </p:spPr>
          <p:txBody>
            <a:bodyPr wrap="square" rtlCol="0">
              <a:spAutoFit/>
            </a:bodyPr>
            <a:lstStyle/>
            <a:p>
              <a:pPr algn="just"/>
              <a:r>
                <a:rPr lang="en-US" sz="4400" b="1">
                  <a:solidFill>
                    <a:srgbClr val="0066CC"/>
                  </a:solidFill>
                  <a:latin typeface="Cambria" panose="02040503050406030204" pitchFamily="18" charset="0"/>
                  <a:ea typeface="Cambria" panose="02040503050406030204" pitchFamily="18" charset="0"/>
                </a:rPr>
                <a:t>kêu </a:t>
              </a:r>
            </a:p>
          </p:txBody>
        </p:sp>
        <p:sp>
          <p:nvSpPr>
            <p:cNvPr id="13" name="TextBox 12"/>
            <p:cNvSpPr txBox="1"/>
            <p:nvPr/>
          </p:nvSpPr>
          <p:spPr>
            <a:xfrm>
              <a:off x="1750181" y="2809970"/>
              <a:ext cx="6991361" cy="707886"/>
            </a:xfrm>
            <a:prstGeom prst="rect">
              <a:avLst/>
            </a:prstGeom>
            <a:noFill/>
          </p:spPr>
          <p:txBody>
            <a:bodyPr wrap="square" rtlCol="0">
              <a:spAutoFit/>
            </a:bodyPr>
            <a:lstStyle/>
            <a:p>
              <a:pPr algn="just"/>
              <a:r>
                <a:rPr lang="vi-VN" sz="4000" b="1">
                  <a:latin typeface="Cambria" panose="02040503050406030204" pitchFamily="18" charset="0"/>
                  <a:ea typeface="Cambria" panose="02040503050406030204" pitchFamily="18" charset="0"/>
                </a:rPr>
                <a:t>(tiếng địa phương): gọi.</a:t>
              </a:r>
              <a:endParaRPr lang="en-US" sz="71400" b="1">
                <a:solidFill>
                  <a:srgbClr val="00206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2245811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DEE32CA-22EF-3A96-4E18-93517F61B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2015" y="914399"/>
            <a:ext cx="8592273" cy="4653528"/>
          </a:xfrm>
          <a:prstGeom prst="rect">
            <a:avLst/>
          </a:prstGeom>
        </p:spPr>
      </p:pic>
      <p:pic>
        <p:nvPicPr>
          <p:cNvPr id="3" name="图片 23">
            <a:extLst>
              <a:ext uri="{FF2B5EF4-FFF2-40B4-BE49-F238E27FC236}">
                <a16:creationId xmlns:a16="http://schemas.microsoft.com/office/drawing/2014/main" id="{825E4BB3-0DFC-1F72-969C-B374EFB4A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848" y="1511475"/>
            <a:ext cx="6096012" cy="6096012"/>
          </a:xfrm>
          <a:prstGeom prst="rect">
            <a:avLst/>
          </a:prstGeom>
        </p:spPr>
      </p:pic>
      <p:pic>
        <p:nvPicPr>
          <p:cNvPr id="5" name="Picture 4"/>
          <p:cNvPicPr>
            <a:picLocks noChangeAspect="1"/>
          </p:cNvPicPr>
          <p:nvPr/>
        </p:nvPicPr>
        <p:blipFill>
          <a:blip r:embed="rId4"/>
          <a:stretch>
            <a:fillRect/>
          </a:stretch>
        </p:blipFill>
        <p:spPr>
          <a:xfrm>
            <a:off x="3438891" y="1930978"/>
            <a:ext cx="7918519" cy="2620370"/>
          </a:xfrm>
          <a:prstGeom prst="rect">
            <a:avLst/>
          </a:prstGeom>
        </p:spPr>
      </p:pic>
    </p:spTree>
    <p:extLst>
      <p:ext uri="{BB962C8B-B14F-4D97-AF65-F5344CB8AC3E}">
        <p14:creationId xmlns:p14="http://schemas.microsoft.com/office/powerpoint/2010/main" val="42686112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90448" y="204844"/>
            <a:ext cx="11280928" cy="2114100"/>
            <a:chOff x="381683" y="292216"/>
            <a:chExt cx="11280928" cy="2114100"/>
          </a:xfrm>
        </p:grpSpPr>
        <p:pic>
          <p:nvPicPr>
            <p:cNvPr id="3" name="图片 38">
              <a:extLst>
                <a:ext uri="{FF2B5EF4-FFF2-40B4-BE49-F238E27FC236}">
                  <a16:creationId xmlns:a16="http://schemas.microsoft.com/office/drawing/2014/main" id="{F921A9EA-6111-44E1-989F-4B1CFB5A2A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81683" y="292216"/>
              <a:ext cx="11280928" cy="2114100"/>
            </a:xfrm>
            <a:prstGeom prst="rect">
              <a:avLst/>
            </a:prstGeom>
          </p:spPr>
        </p:pic>
        <p:sp>
          <p:nvSpPr>
            <p:cNvPr id="4" name="TextBox 3"/>
            <p:cNvSpPr txBox="1"/>
            <p:nvPr/>
          </p:nvSpPr>
          <p:spPr>
            <a:xfrm>
              <a:off x="966651" y="660652"/>
              <a:ext cx="10127168" cy="1323439"/>
            </a:xfrm>
            <a:prstGeom prst="rect">
              <a:avLst/>
            </a:prstGeom>
            <a:noFill/>
          </p:spPr>
          <p:txBody>
            <a:bodyPr wrap="square" rtlCol="0">
              <a:spAutoFit/>
            </a:bodyPr>
            <a:lstStyle/>
            <a:p>
              <a:pPr marL="742950" indent="-742950" algn="just">
                <a:buAutoNum type="arabicPeriod"/>
              </a:pPr>
              <a:r>
                <a:rPr lang="vi-VN" sz="4000" b="1">
                  <a:latin typeface="Cambria" panose="02040503050406030204" pitchFamily="18" charset="0"/>
                  <a:ea typeface="Cambria" panose="02040503050406030204" pitchFamily="18" charset="0"/>
                </a:rPr>
                <a:t>Nhà thơ lên thăm Bác Hồ ở đâu và vào thời gian nào? </a:t>
              </a:r>
              <a:endParaRPr lang="en-US" sz="7200" b="1">
                <a:solidFill>
                  <a:srgbClr val="002060"/>
                </a:solidFill>
                <a:latin typeface="Cambria" panose="02040503050406030204" pitchFamily="18" charset="0"/>
                <a:ea typeface="Cambria" panose="02040503050406030204" pitchFamily="18" charset="0"/>
              </a:endParaRPr>
            </a:p>
          </p:txBody>
        </p:sp>
      </p:grpSp>
      <p:sp>
        <p:nvSpPr>
          <p:cNvPr id="5" name="TextBox 4"/>
          <p:cNvSpPr txBox="1"/>
          <p:nvPr/>
        </p:nvSpPr>
        <p:spPr>
          <a:xfrm>
            <a:off x="1419367" y="2537309"/>
            <a:ext cx="9091647" cy="1938992"/>
          </a:xfrm>
          <a:prstGeom prst="rect">
            <a:avLst/>
          </a:prstGeom>
          <a:noFill/>
        </p:spPr>
        <p:txBody>
          <a:bodyPr wrap="square" rtlCol="0">
            <a:spAutoFit/>
          </a:bodyPr>
          <a:lstStyle/>
          <a:p>
            <a:pPr algn="ctr"/>
            <a:r>
              <a:rPr lang="vi-VN" sz="4000" b="1">
                <a:solidFill>
                  <a:srgbClr val="0070C0"/>
                </a:solidFill>
                <a:latin typeface="Cambria" panose="02040503050406030204" pitchFamily="18" charset="0"/>
                <a:ea typeface="Cambria" panose="02040503050406030204" pitchFamily="18" charset="0"/>
              </a:rPr>
              <a:t>“Vui sao một sáng tháng Năm</a:t>
            </a:r>
          </a:p>
          <a:p>
            <a:pPr algn="ctr"/>
            <a:r>
              <a:rPr lang="vi-VN" sz="4000" b="1">
                <a:solidFill>
                  <a:srgbClr val="0070C0"/>
                </a:solidFill>
                <a:latin typeface="Cambria" panose="02040503050406030204" pitchFamily="18" charset="0"/>
                <a:ea typeface="Cambria" panose="02040503050406030204" pitchFamily="18" charset="0"/>
              </a:rPr>
              <a:t>Đường về Việt Bắc lên thăm Bác Hồ” </a:t>
            </a:r>
          </a:p>
          <a:p>
            <a:pPr algn="ctr"/>
            <a:endParaRPr lang="en-US" sz="4000" b="1">
              <a:solidFill>
                <a:srgbClr val="0070C0"/>
              </a:solidFill>
              <a:latin typeface="Cambria" panose="02040503050406030204" pitchFamily="18" charset="0"/>
              <a:ea typeface="Cambria" panose="02040503050406030204" pitchFamily="18" charset="0"/>
            </a:endParaRPr>
          </a:p>
        </p:txBody>
      </p:sp>
      <p:sp>
        <p:nvSpPr>
          <p:cNvPr id="6" name="TextBox 5"/>
          <p:cNvSpPr txBox="1"/>
          <p:nvPr/>
        </p:nvSpPr>
        <p:spPr>
          <a:xfrm>
            <a:off x="590448" y="4476301"/>
            <a:ext cx="10705551" cy="1323439"/>
          </a:xfrm>
          <a:prstGeom prst="rect">
            <a:avLst/>
          </a:prstGeom>
          <a:noFill/>
        </p:spPr>
        <p:txBody>
          <a:bodyPr wrap="square" rtlCol="0">
            <a:spAutoFit/>
          </a:bodyPr>
          <a:lstStyle/>
          <a:p>
            <a:pPr algn="just"/>
            <a:r>
              <a:rPr lang="en-US" sz="4000" b="1">
                <a:solidFill>
                  <a:srgbClr val="FF0000"/>
                </a:solidFill>
                <a:latin typeface="Cambria" panose="02040503050406030204" pitchFamily="18" charset="0"/>
                <a:ea typeface="Cambria" panose="02040503050406030204" pitchFamily="18" charset="0"/>
              </a:rPr>
              <a:t> </a:t>
            </a:r>
            <a:r>
              <a:rPr lang="vi-VN" sz="4000" b="1">
                <a:solidFill>
                  <a:srgbClr val="FF0000"/>
                </a:solidFill>
                <a:latin typeface="Cambria" panose="02040503050406030204" pitchFamily="18" charset="0"/>
                <a:ea typeface="Cambria" panose="02040503050406030204" pitchFamily="18" charset="0"/>
              </a:rPr>
              <a:t>Nhà thơ lên thăm Bác Hồ ở Việt Bắc vào tháng Năm. </a:t>
            </a:r>
            <a:endParaRPr lang="en-US" sz="4000" b="1">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59292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90448" y="204844"/>
            <a:ext cx="11280928" cy="1651252"/>
            <a:chOff x="381683" y="292216"/>
            <a:chExt cx="11280928" cy="1651252"/>
          </a:xfrm>
        </p:grpSpPr>
        <p:pic>
          <p:nvPicPr>
            <p:cNvPr id="3" name="图片 38">
              <a:extLst>
                <a:ext uri="{FF2B5EF4-FFF2-40B4-BE49-F238E27FC236}">
                  <a16:creationId xmlns:a16="http://schemas.microsoft.com/office/drawing/2014/main" id="{F921A9EA-6111-44E1-989F-4B1CFB5A2A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81683" y="292216"/>
              <a:ext cx="11280928" cy="1651252"/>
            </a:xfrm>
            <a:prstGeom prst="rect">
              <a:avLst/>
            </a:prstGeom>
          </p:spPr>
        </p:pic>
        <p:sp>
          <p:nvSpPr>
            <p:cNvPr id="4" name="TextBox 3"/>
            <p:cNvSpPr txBox="1"/>
            <p:nvPr/>
          </p:nvSpPr>
          <p:spPr>
            <a:xfrm>
              <a:off x="966651" y="660652"/>
              <a:ext cx="10127168" cy="707886"/>
            </a:xfrm>
            <a:prstGeom prst="rect">
              <a:avLst/>
            </a:prstGeom>
            <a:noFill/>
          </p:spPr>
          <p:txBody>
            <a:bodyPr wrap="square" rtlCol="0">
              <a:spAutoFit/>
            </a:bodyPr>
            <a:lstStyle/>
            <a:p>
              <a:pPr algn="just"/>
              <a:r>
                <a:rPr lang="vi-VN" sz="4000" b="1">
                  <a:latin typeface="Cambria" panose="02040503050406030204" pitchFamily="18" charset="0"/>
                  <a:ea typeface="Cambria" panose="02040503050406030204" pitchFamily="18" charset="0"/>
                </a:rPr>
                <a:t>2. Đường lên Việt Bắc có gì đẹp? </a:t>
              </a:r>
              <a:endParaRPr lang="en-US" sz="4000" b="1">
                <a:solidFill>
                  <a:srgbClr val="002060"/>
                </a:solidFill>
                <a:latin typeface="Cambria" panose="02040503050406030204" pitchFamily="18" charset="0"/>
                <a:ea typeface="Cambria" panose="02040503050406030204" pitchFamily="18" charset="0"/>
              </a:endParaRPr>
            </a:p>
          </p:txBody>
        </p:sp>
      </p:grpSp>
      <p:sp>
        <p:nvSpPr>
          <p:cNvPr id="5" name="TextBox 4"/>
          <p:cNvSpPr txBox="1"/>
          <p:nvPr/>
        </p:nvSpPr>
        <p:spPr>
          <a:xfrm>
            <a:off x="221959" y="2059637"/>
            <a:ext cx="11280928" cy="1323439"/>
          </a:xfrm>
          <a:prstGeom prst="rect">
            <a:avLst/>
          </a:prstGeom>
          <a:noFill/>
        </p:spPr>
        <p:txBody>
          <a:bodyPr wrap="square" rtlCol="0">
            <a:spAutoFit/>
          </a:bodyPr>
          <a:lstStyle/>
          <a:p>
            <a:pPr algn="ctr"/>
            <a:r>
              <a:rPr lang="vi-VN" sz="4000" b="1">
                <a:solidFill>
                  <a:srgbClr val="0070C0"/>
                </a:solidFill>
                <a:latin typeface="Cambria" panose="02040503050406030204" pitchFamily="18" charset="0"/>
                <a:ea typeface="Cambria" panose="02040503050406030204" pitchFamily="18" charset="0"/>
              </a:rPr>
              <a:t>“Suối dài xanh mướt nương ngô</a:t>
            </a:r>
          </a:p>
          <a:p>
            <a:pPr algn="ctr"/>
            <a:r>
              <a:rPr lang="en-US" sz="4000" b="1">
                <a:solidFill>
                  <a:srgbClr val="0070C0"/>
                </a:solidFill>
                <a:latin typeface="Cambria" panose="02040503050406030204" pitchFamily="18" charset="0"/>
                <a:ea typeface="Cambria" panose="02040503050406030204" pitchFamily="18" charset="0"/>
              </a:rPr>
              <a:t>        </a:t>
            </a:r>
            <a:r>
              <a:rPr lang="vi-VN" sz="4000" b="1">
                <a:solidFill>
                  <a:srgbClr val="0070C0"/>
                </a:solidFill>
                <a:latin typeface="Cambria" panose="02040503050406030204" pitchFamily="18" charset="0"/>
                <a:ea typeface="Cambria" panose="02040503050406030204" pitchFamily="18" charset="0"/>
              </a:rPr>
              <a:t>Bốn phương lồng lộng thủ đô gió ngàn...” </a:t>
            </a:r>
          </a:p>
        </p:txBody>
      </p:sp>
      <p:sp>
        <p:nvSpPr>
          <p:cNvPr id="6" name="TextBox 5"/>
          <p:cNvSpPr txBox="1"/>
          <p:nvPr/>
        </p:nvSpPr>
        <p:spPr>
          <a:xfrm>
            <a:off x="509647" y="3971334"/>
            <a:ext cx="10993240" cy="1938992"/>
          </a:xfrm>
          <a:prstGeom prst="rect">
            <a:avLst/>
          </a:prstGeom>
          <a:noFill/>
        </p:spPr>
        <p:txBody>
          <a:bodyPr wrap="square" rtlCol="0">
            <a:spAutoFit/>
          </a:bodyPr>
          <a:lstStyle/>
          <a:p>
            <a:pPr algn="just"/>
            <a:r>
              <a:rPr lang="en-US" sz="4000" b="1">
                <a:solidFill>
                  <a:srgbClr val="FF0000"/>
                </a:solidFill>
                <a:latin typeface="Cambria" panose="02040503050406030204" pitchFamily="18" charset="0"/>
                <a:ea typeface="Cambria" panose="02040503050406030204" pitchFamily="18" charset="0"/>
              </a:rPr>
              <a:t> </a:t>
            </a:r>
            <a:r>
              <a:rPr lang="vi-VN" sz="4000" b="1">
                <a:solidFill>
                  <a:srgbClr val="FF0000"/>
                </a:solidFill>
                <a:latin typeface="Cambria" panose="02040503050406030204" pitchFamily="18" charset="0"/>
                <a:ea typeface="Cambria" panose="02040503050406030204" pitchFamily="18" charset="0"/>
              </a:rPr>
              <a:t>Đường lên Việt Bắc có điểm đẹp là: </a:t>
            </a:r>
            <a:r>
              <a:rPr lang="vi-VN" sz="4000" b="1">
                <a:solidFill>
                  <a:srgbClr val="008000"/>
                </a:solidFill>
                <a:latin typeface="Cambria" panose="02040503050406030204" pitchFamily="18" charset="0"/>
                <a:ea typeface="Cambria" panose="02040503050406030204" pitchFamily="18" charset="0"/>
              </a:rPr>
              <a:t>suối dài xanh mướt nương ngô, bốn phương lồng lộng thủ đô gió ngàn. </a:t>
            </a:r>
            <a:endParaRPr lang="en-US" sz="4000" b="1">
              <a:solidFill>
                <a:srgbClr val="008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76610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65803" y="114256"/>
            <a:ext cx="11280928" cy="1651252"/>
            <a:chOff x="381683" y="292216"/>
            <a:chExt cx="11280928" cy="1651252"/>
          </a:xfrm>
        </p:grpSpPr>
        <p:pic>
          <p:nvPicPr>
            <p:cNvPr id="3" name="图片 38">
              <a:extLst>
                <a:ext uri="{FF2B5EF4-FFF2-40B4-BE49-F238E27FC236}">
                  <a16:creationId xmlns:a16="http://schemas.microsoft.com/office/drawing/2014/main" id="{F921A9EA-6111-44E1-989F-4B1CFB5A2A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81683" y="292216"/>
              <a:ext cx="11280928" cy="1651252"/>
            </a:xfrm>
            <a:prstGeom prst="rect">
              <a:avLst/>
            </a:prstGeom>
          </p:spPr>
        </p:pic>
        <p:sp>
          <p:nvSpPr>
            <p:cNvPr id="4" name="TextBox 3"/>
            <p:cNvSpPr txBox="1"/>
            <p:nvPr/>
          </p:nvSpPr>
          <p:spPr>
            <a:xfrm>
              <a:off x="966651" y="660652"/>
              <a:ext cx="10695960" cy="707886"/>
            </a:xfrm>
            <a:prstGeom prst="rect">
              <a:avLst/>
            </a:prstGeom>
            <a:noFill/>
          </p:spPr>
          <p:txBody>
            <a:bodyPr wrap="square" rtlCol="0">
              <a:spAutoFit/>
            </a:bodyPr>
            <a:lstStyle/>
            <a:p>
              <a:pPr algn="just"/>
              <a:r>
                <a:rPr lang="en-US" sz="4000" b="1">
                  <a:latin typeface="Cambria" panose="02040503050406030204" pitchFamily="18" charset="0"/>
                  <a:ea typeface="Cambria" panose="02040503050406030204" pitchFamily="18" charset="0"/>
                </a:rPr>
                <a:t>3</a:t>
              </a:r>
              <a:r>
                <a:rPr lang="vi-VN" sz="4000" b="1">
                  <a:latin typeface="Cambria" panose="02040503050406030204" pitchFamily="18" charset="0"/>
                  <a:ea typeface="Cambria" panose="02040503050406030204" pitchFamily="18" charset="0"/>
                </a:rPr>
                <a:t>. Hãy tả lại khung cảnh nơi Bác Hồ làm việc. </a:t>
              </a:r>
              <a:endParaRPr lang="en-US" sz="4000" b="1">
                <a:solidFill>
                  <a:srgbClr val="002060"/>
                </a:solidFill>
                <a:latin typeface="Cambria" panose="02040503050406030204" pitchFamily="18" charset="0"/>
                <a:ea typeface="Cambria" panose="02040503050406030204" pitchFamily="18" charset="0"/>
              </a:endParaRPr>
            </a:p>
          </p:txBody>
        </p:sp>
      </p:grpSp>
      <p:sp>
        <p:nvSpPr>
          <p:cNvPr id="5" name="TextBox 4"/>
          <p:cNvSpPr txBox="1"/>
          <p:nvPr/>
        </p:nvSpPr>
        <p:spPr>
          <a:xfrm>
            <a:off x="99129" y="1559014"/>
            <a:ext cx="11280928" cy="2923877"/>
          </a:xfrm>
          <a:prstGeom prst="rect">
            <a:avLst/>
          </a:prstGeom>
          <a:noFill/>
        </p:spPr>
        <p:txBody>
          <a:bodyPr wrap="square" rtlCol="0">
            <a:spAutoFit/>
          </a:bodyPr>
          <a:lstStyle/>
          <a:p>
            <a:pPr algn="ctr"/>
            <a:r>
              <a:rPr lang="vi-VN" sz="3600" b="1">
                <a:solidFill>
                  <a:srgbClr val="0070C0"/>
                </a:solidFill>
                <a:latin typeface="Cambria" panose="02040503050406030204" pitchFamily="18" charset="0"/>
                <a:ea typeface="Cambria" panose="02040503050406030204" pitchFamily="18" charset="0"/>
              </a:rPr>
              <a:t>“Bác kêu con đến bên bàn</a:t>
            </a:r>
          </a:p>
          <a:p>
            <a:pPr algn="ctr"/>
            <a:r>
              <a:rPr lang="vi-VN" sz="3600" b="1">
                <a:solidFill>
                  <a:srgbClr val="0070C0"/>
                </a:solidFill>
                <a:latin typeface="Cambria" panose="02040503050406030204" pitchFamily="18" charset="0"/>
                <a:ea typeface="Cambria" panose="02040503050406030204" pitchFamily="18" charset="0"/>
              </a:rPr>
              <a:t>Bác ngồi Bác viết, nhà sàn đơn sơ</a:t>
            </a:r>
          </a:p>
          <a:p>
            <a:pPr algn="ctr"/>
            <a:r>
              <a:rPr lang="vi-VN" sz="3600" b="1">
                <a:solidFill>
                  <a:srgbClr val="0070C0"/>
                </a:solidFill>
                <a:latin typeface="Cambria" panose="02040503050406030204" pitchFamily="18" charset="0"/>
                <a:ea typeface="Cambria" panose="02040503050406030204" pitchFamily="18" charset="0"/>
              </a:rPr>
              <a:t>Con bồ câu trắng ngây thơ</a:t>
            </a:r>
          </a:p>
          <a:p>
            <a:pPr algn="ctr"/>
            <a:r>
              <a:rPr lang="vi-VN" sz="3600" b="1">
                <a:solidFill>
                  <a:srgbClr val="0070C0"/>
                </a:solidFill>
                <a:latin typeface="Cambria" panose="02040503050406030204" pitchFamily="18" charset="0"/>
                <a:ea typeface="Cambria" panose="02040503050406030204" pitchFamily="18" charset="0"/>
              </a:rPr>
              <a:t>Nó đi tìm thóc quanh bồ công văn”</a:t>
            </a:r>
          </a:p>
          <a:p>
            <a:pPr algn="ctr"/>
            <a:r>
              <a:rPr lang="vi-VN" sz="3600" b="1">
                <a:solidFill>
                  <a:srgbClr val="0070C0"/>
                </a:solidFill>
                <a:latin typeface="Cambria" panose="02040503050406030204" pitchFamily="18" charset="0"/>
                <a:ea typeface="Cambria" panose="02040503050406030204" pitchFamily="18" charset="0"/>
              </a:rPr>
              <a:t> </a:t>
            </a:r>
          </a:p>
        </p:txBody>
      </p:sp>
      <p:sp>
        <p:nvSpPr>
          <p:cNvPr id="6" name="TextBox 5"/>
          <p:cNvSpPr txBox="1"/>
          <p:nvPr/>
        </p:nvSpPr>
        <p:spPr>
          <a:xfrm>
            <a:off x="509647" y="4173323"/>
            <a:ext cx="10993240" cy="1754326"/>
          </a:xfrm>
          <a:prstGeom prst="rect">
            <a:avLst/>
          </a:prstGeom>
          <a:noFill/>
        </p:spPr>
        <p:txBody>
          <a:bodyPr wrap="square" rtlCol="0">
            <a:spAutoFit/>
          </a:bodyPr>
          <a:lstStyle/>
          <a:p>
            <a:pPr algn="just"/>
            <a:r>
              <a:rPr lang="en-US" sz="3600" b="1">
                <a:solidFill>
                  <a:srgbClr val="C00000"/>
                </a:solidFill>
                <a:latin typeface="Cambria" panose="02040503050406030204" pitchFamily="18" charset="0"/>
                <a:ea typeface="Cambria" panose="02040503050406030204" pitchFamily="18" charset="0"/>
              </a:rPr>
              <a:t> </a:t>
            </a:r>
            <a:r>
              <a:rPr lang="vi-VN" sz="3600" b="1">
                <a:solidFill>
                  <a:srgbClr val="C00000"/>
                </a:solidFill>
                <a:latin typeface="Cambria" panose="02040503050406030204" pitchFamily="18" charset="0"/>
                <a:ea typeface="Cambria" panose="02040503050406030204" pitchFamily="18" charset="0"/>
              </a:rPr>
              <a:t>Khung cảnh nơi Bác Hồ làm việc là một căn nhà sàn đơn sơ. Xung quanh Bác là bồ câu trắng bay quanh bồ công văn để tìm thóc.</a:t>
            </a:r>
            <a:endParaRPr lang="en-US" sz="3600" b="1">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7363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DEE32CA-22EF-3A96-4E18-93517F61B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2015" y="914399"/>
            <a:ext cx="8592273" cy="4653528"/>
          </a:xfrm>
          <a:prstGeom prst="rect">
            <a:avLst/>
          </a:prstGeom>
        </p:spPr>
      </p:pic>
      <p:pic>
        <p:nvPicPr>
          <p:cNvPr id="3" name="图片 23">
            <a:extLst>
              <a:ext uri="{FF2B5EF4-FFF2-40B4-BE49-F238E27FC236}">
                <a16:creationId xmlns:a16="http://schemas.microsoft.com/office/drawing/2014/main" id="{825E4BB3-0DFC-1F72-969C-B374EFB4A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848" y="1511475"/>
            <a:ext cx="6096012" cy="6096012"/>
          </a:xfrm>
          <a:prstGeom prst="rect">
            <a:avLst/>
          </a:prstGeom>
        </p:spPr>
      </p:pic>
      <p:pic>
        <p:nvPicPr>
          <p:cNvPr id="4" name="Picture 3"/>
          <p:cNvPicPr>
            <a:picLocks noChangeAspect="1"/>
          </p:cNvPicPr>
          <p:nvPr/>
        </p:nvPicPr>
        <p:blipFill>
          <a:blip r:embed="rId4"/>
          <a:stretch>
            <a:fillRect/>
          </a:stretch>
        </p:blipFill>
        <p:spPr>
          <a:xfrm>
            <a:off x="4090702" y="1988660"/>
            <a:ext cx="6854803" cy="2487805"/>
          </a:xfrm>
          <a:prstGeom prst="rect">
            <a:avLst/>
          </a:prstGeom>
        </p:spPr>
      </p:pic>
    </p:spTree>
    <p:extLst>
      <p:ext uri="{BB962C8B-B14F-4D97-AF65-F5344CB8AC3E}">
        <p14:creationId xmlns:p14="http://schemas.microsoft.com/office/powerpoint/2010/main" val="29106348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9647" y="318973"/>
            <a:ext cx="11280928" cy="1851022"/>
            <a:chOff x="381683" y="292216"/>
            <a:chExt cx="11280928" cy="1651252"/>
          </a:xfrm>
        </p:grpSpPr>
        <p:pic>
          <p:nvPicPr>
            <p:cNvPr id="3" name="图片 38">
              <a:extLst>
                <a:ext uri="{FF2B5EF4-FFF2-40B4-BE49-F238E27FC236}">
                  <a16:creationId xmlns:a16="http://schemas.microsoft.com/office/drawing/2014/main" id="{F921A9EA-6111-44E1-989F-4B1CFB5A2A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81683" y="292216"/>
              <a:ext cx="11280928" cy="1651252"/>
            </a:xfrm>
            <a:prstGeom prst="rect">
              <a:avLst/>
            </a:prstGeom>
          </p:spPr>
        </p:pic>
        <p:sp>
          <p:nvSpPr>
            <p:cNvPr id="4" name="TextBox 3"/>
            <p:cNvSpPr txBox="1"/>
            <p:nvPr/>
          </p:nvSpPr>
          <p:spPr>
            <a:xfrm>
              <a:off x="966651" y="419597"/>
              <a:ext cx="10131211" cy="1180608"/>
            </a:xfrm>
            <a:prstGeom prst="rect">
              <a:avLst/>
            </a:prstGeom>
            <a:noFill/>
          </p:spPr>
          <p:txBody>
            <a:bodyPr wrap="square" rtlCol="0">
              <a:spAutoFit/>
            </a:bodyPr>
            <a:lstStyle/>
            <a:p>
              <a:pPr algn="just"/>
              <a:r>
                <a:rPr lang="en-US" sz="4000" b="1">
                  <a:latin typeface="Cambria" panose="02040503050406030204" pitchFamily="18" charset="0"/>
                  <a:ea typeface="Cambria" panose="02040503050406030204" pitchFamily="18" charset="0"/>
                </a:rPr>
                <a:t>4</a:t>
              </a:r>
              <a:r>
                <a:rPr lang="vi-VN" sz="4000" b="1">
                  <a:latin typeface="Cambria" panose="02040503050406030204" pitchFamily="18" charset="0"/>
                  <a:ea typeface="Cambria" panose="02040503050406030204" pitchFamily="18" charset="0"/>
                </a:rPr>
                <a:t>. Câu thơ nào cho thấy sự gắn bó thân thiết giữa Bác Hồ và nhà thơ? </a:t>
              </a:r>
              <a:endParaRPr lang="en-US" sz="4000" b="1">
                <a:solidFill>
                  <a:srgbClr val="002060"/>
                </a:solidFill>
                <a:latin typeface="Cambria" panose="02040503050406030204" pitchFamily="18" charset="0"/>
                <a:ea typeface="Cambria" panose="02040503050406030204" pitchFamily="18" charset="0"/>
              </a:endParaRPr>
            </a:p>
          </p:txBody>
        </p:sp>
      </p:grpSp>
      <p:sp>
        <p:nvSpPr>
          <p:cNvPr id="5" name="TextBox 4"/>
          <p:cNvSpPr txBox="1"/>
          <p:nvPr/>
        </p:nvSpPr>
        <p:spPr>
          <a:xfrm>
            <a:off x="0" y="2756847"/>
            <a:ext cx="11280928" cy="1446550"/>
          </a:xfrm>
          <a:prstGeom prst="rect">
            <a:avLst/>
          </a:prstGeom>
          <a:noFill/>
        </p:spPr>
        <p:txBody>
          <a:bodyPr wrap="square" rtlCol="0">
            <a:spAutoFit/>
          </a:bodyPr>
          <a:lstStyle/>
          <a:p>
            <a:pPr algn="ctr"/>
            <a:r>
              <a:rPr lang="en-US" sz="4400" b="1">
                <a:solidFill>
                  <a:srgbClr val="C00000"/>
                </a:solidFill>
                <a:latin typeface="Cambria" panose="02040503050406030204" pitchFamily="18" charset="0"/>
                <a:ea typeface="Cambria" panose="02040503050406030204" pitchFamily="18" charset="0"/>
              </a:rPr>
              <a:t>“Bàn tay con nắm tay cha</a:t>
            </a:r>
          </a:p>
          <a:p>
            <a:pPr algn="ctr"/>
            <a:r>
              <a:rPr lang="en-US" sz="4400" b="1">
                <a:solidFill>
                  <a:srgbClr val="C00000"/>
                </a:solidFill>
                <a:latin typeface="Cambria" panose="02040503050406030204" pitchFamily="18" charset="0"/>
                <a:ea typeface="Cambria" panose="02040503050406030204" pitchFamily="18" charset="0"/>
              </a:rPr>
              <a:t>Bàn tay Bác ấm vào da vào lòng.” </a:t>
            </a:r>
          </a:p>
        </p:txBody>
      </p:sp>
    </p:spTree>
    <p:extLst>
      <p:ext uri="{BB962C8B-B14F-4D97-AF65-F5344CB8AC3E}">
        <p14:creationId xmlns:p14="http://schemas.microsoft.com/office/powerpoint/2010/main" val="24248302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9647" y="318973"/>
            <a:ext cx="11280928" cy="1851022"/>
            <a:chOff x="381683" y="292216"/>
            <a:chExt cx="11280928" cy="1651252"/>
          </a:xfrm>
        </p:grpSpPr>
        <p:pic>
          <p:nvPicPr>
            <p:cNvPr id="3" name="图片 38">
              <a:extLst>
                <a:ext uri="{FF2B5EF4-FFF2-40B4-BE49-F238E27FC236}">
                  <a16:creationId xmlns:a16="http://schemas.microsoft.com/office/drawing/2014/main" id="{F921A9EA-6111-44E1-989F-4B1CFB5A2A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81683" y="292216"/>
              <a:ext cx="11280928" cy="1651252"/>
            </a:xfrm>
            <a:prstGeom prst="rect">
              <a:avLst/>
            </a:prstGeom>
          </p:spPr>
        </p:pic>
        <p:sp>
          <p:nvSpPr>
            <p:cNvPr id="4" name="TextBox 3"/>
            <p:cNvSpPr txBox="1"/>
            <p:nvPr/>
          </p:nvSpPr>
          <p:spPr>
            <a:xfrm>
              <a:off x="966651" y="419597"/>
              <a:ext cx="10131211" cy="1180608"/>
            </a:xfrm>
            <a:prstGeom prst="rect">
              <a:avLst/>
            </a:prstGeom>
            <a:noFill/>
          </p:spPr>
          <p:txBody>
            <a:bodyPr wrap="square" rtlCol="0">
              <a:spAutoFit/>
            </a:bodyPr>
            <a:lstStyle/>
            <a:p>
              <a:pPr algn="just"/>
              <a:r>
                <a:rPr lang="vi-VN" sz="4000" b="1">
                  <a:latin typeface="Cambria" panose="02040503050406030204" pitchFamily="18" charset="0"/>
                  <a:ea typeface="Cambria" panose="02040503050406030204" pitchFamily="18" charset="0"/>
                </a:rPr>
                <a:t>5. Những hình ảnh nào trong bài thơ nói lên sự cao cả, vĩ đại của Bác Hồ? </a:t>
              </a:r>
              <a:endParaRPr lang="en-US" sz="7200" b="1">
                <a:solidFill>
                  <a:srgbClr val="002060"/>
                </a:solidFill>
                <a:latin typeface="Cambria" panose="02040503050406030204" pitchFamily="18" charset="0"/>
                <a:ea typeface="Cambria" panose="02040503050406030204" pitchFamily="18" charset="0"/>
              </a:endParaRPr>
            </a:p>
          </p:txBody>
        </p:sp>
      </p:grpSp>
      <p:sp>
        <p:nvSpPr>
          <p:cNvPr id="5" name="TextBox 4"/>
          <p:cNvSpPr txBox="1"/>
          <p:nvPr/>
        </p:nvSpPr>
        <p:spPr>
          <a:xfrm>
            <a:off x="774580" y="2517503"/>
            <a:ext cx="6103892" cy="2554545"/>
          </a:xfrm>
          <a:prstGeom prst="rect">
            <a:avLst/>
          </a:prstGeom>
          <a:noFill/>
        </p:spPr>
        <p:txBody>
          <a:bodyPr wrap="square" rtlCol="0">
            <a:spAutoFit/>
          </a:bodyPr>
          <a:lstStyle/>
          <a:p>
            <a:pPr algn="just"/>
            <a:r>
              <a:rPr lang="nl-NL" sz="4000" b="1">
                <a:solidFill>
                  <a:srgbClr val="0066CC"/>
                </a:solidFill>
                <a:latin typeface="Cambria" panose="02040503050406030204" pitchFamily="18" charset="0"/>
                <a:ea typeface="Cambria" panose="02040503050406030204" pitchFamily="18" charset="0"/>
              </a:rPr>
              <a:t>Bác ngồi đó, lớn mênh mông, bao quanh là trời xanh, biển rộng, ruộng đồng, nước non.</a:t>
            </a:r>
            <a:endParaRPr lang="en-US" sz="4000" b="1">
              <a:solidFill>
                <a:srgbClr val="0066CC"/>
              </a:solidFill>
              <a:latin typeface="Cambria" panose="02040503050406030204" pitchFamily="18" charset="0"/>
              <a:ea typeface="Cambria" panose="02040503050406030204" pitchFamily="18" charset="0"/>
            </a:endParaRPr>
          </a:p>
        </p:txBody>
      </p:sp>
      <p:pic>
        <p:nvPicPr>
          <p:cNvPr id="6" name="Picture 5"/>
          <p:cNvPicPr>
            <a:picLocks noChangeAspect="1"/>
          </p:cNvPicPr>
          <p:nvPr/>
        </p:nvPicPr>
        <p:blipFill>
          <a:blip r:embed="rId3"/>
          <a:stretch>
            <a:fillRect/>
          </a:stretch>
        </p:blipFill>
        <p:spPr>
          <a:xfrm>
            <a:off x="7740592" y="2421969"/>
            <a:ext cx="3804324" cy="37247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48819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2">
            <a:extLst>
              <a:ext uri="{FF2B5EF4-FFF2-40B4-BE49-F238E27FC236}">
                <a16:creationId xmlns:a16="http://schemas.microsoft.com/office/drawing/2014/main" id="{59151EDB-5B4A-460D-E126-F34BDD8C20B9}"/>
              </a:ext>
            </a:extLst>
          </p:cNvPr>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3402491" y="-550382"/>
            <a:ext cx="4508672" cy="3611137"/>
          </a:xfrm>
          <a:prstGeom prst="rect">
            <a:avLst/>
          </a:prstGeom>
        </p:spPr>
      </p:pic>
      <p:pic>
        <p:nvPicPr>
          <p:cNvPr id="4" name="图片 30">
            <a:extLst>
              <a:ext uri="{FF2B5EF4-FFF2-40B4-BE49-F238E27FC236}">
                <a16:creationId xmlns:a16="http://schemas.microsoft.com/office/drawing/2014/main" id="{FB92C9A3-BA8F-7A5D-E07D-91AE1FFB83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635836" y="793521"/>
            <a:ext cx="923329" cy="923329"/>
          </a:xfrm>
          <a:prstGeom prst="rect">
            <a:avLst/>
          </a:prstGeom>
        </p:spPr>
      </p:pic>
      <p:pic>
        <p:nvPicPr>
          <p:cNvPr id="5" name="Picture 4"/>
          <p:cNvPicPr>
            <a:picLocks noChangeAspect="1"/>
          </p:cNvPicPr>
          <p:nvPr/>
        </p:nvPicPr>
        <p:blipFill>
          <a:blip r:embed="rId4"/>
          <a:stretch>
            <a:fillRect/>
          </a:stretch>
        </p:blipFill>
        <p:spPr>
          <a:xfrm>
            <a:off x="2054096" y="584301"/>
            <a:ext cx="6581740" cy="1659694"/>
          </a:xfrm>
          <a:prstGeom prst="rect">
            <a:avLst/>
          </a:prstGeom>
        </p:spPr>
      </p:pic>
      <p:grpSp>
        <p:nvGrpSpPr>
          <p:cNvPr id="7" name="Group 6"/>
          <p:cNvGrpSpPr/>
          <p:nvPr/>
        </p:nvGrpSpPr>
        <p:grpSpPr>
          <a:xfrm>
            <a:off x="464024" y="2595206"/>
            <a:ext cx="10836321" cy="3955719"/>
            <a:chOff x="464024" y="2595206"/>
            <a:chExt cx="10836321" cy="3955719"/>
          </a:xfrm>
        </p:grpSpPr>
        <p:sp>
          <p:nvSpPr>
            <p:cNvPr id="2" name="圆角矩形 12">
              <a:extLst>
                <a:ext uri="{FF2B5EF4-FFF2-40B4-BE49-F238E27FC236}">
                  <a16:creationId xmlns:a16="http://schemas.microsoft.com/office/drawing/2014/main" id="{8D7BF619-39EA-5221-4663-3B262FAAFD1C}"/>
                </a:ext>
              </a:extLst>
            </p:cNvPr>
            <p:cNvSpPr/>
            <p:nvPr/>
          </p:nvSpPr>
          <p:spPr>
            <a:xfrm>
              <a:off x="464024" y="2595206"/>
              <a:ext cx="10836321" cy="3955719"/>
            </a:xfrm>
            <a:prstGeom prst="roundRect">
              <a:avLst>
                <a:gd name="adj" fmla="val 50000"/>
              </a:avLst>
            </a:prstGeom>
            <a:solidFill>
              <a:srgbClr val="FFFFFF"/>
            </a:solidFill>
            <a:ln w="1270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600" b="0" i="0" u="none" strike="noStrike" kern="0" cap="none" spc="0" normalizeH="0" baseline="0" noProof="0" dirty="0">
                <a:ln>
                  <a:noFill/>
                </a:ln>
                <a:solidFill>
                  <a:srgbClr val="F8500D"/>
                </a:solidFill>
                <a:effectLst/>
                <a:uLnTx/>
                <a:uFillTx/>
                <a:cs typeface="+mn-ea"/>
                <a:sym typeface="+mn-lt"/>
              </a:endParaRPr>
            </a:p>
          </p:txBody>
        </p:sp>
        <p:sp>
          <p:nvSpPr>
            <p:cNvPr id="6" name="TextBox 5"/>
            <p:cNvSpPr txBox="1"/>
            <p:nvPr/>
          </p:nvSpPr>
          <p:spPr>
            <a:xfrm>
              <a:off x="1310186" y="3060755"/>
              <a:ext cx="9294124" cy="2554545"/>
            </a:xfrm>
            <a:prstGeom prst="rect">
              <a:avLst/>
            </a:prstGeom>
            <a:noFill/>
          </p:spPr>
          <p:txBody>
            <a:bodyPr wrap="square" rtlCol="0">
              <a:spAutoFit/>
            </a:bodyPr>
            <a:lstStyle/>
            <a:p>
              <a:pPr algn="just"/>
              <a:r>
                <a:rPr lang="en-US" sz="4000" b="1">
                  <a:solidFill>
                    <a:srgbClr val="002060"/>
                  </a:solidFill>
                  <a:latin typeface="Cambria" panose="02040503050406030204" pitchFamily="18" charset="0"/>
                  <a:ea typeface="Cambria" panose="02040503050406030204" pitchFamily="18" charset="0"/>
                </a:rPr>
                <a:t>Bài thơ ghi lại một lần lên thăm Bác của nhà thơ Tố Hữu; qua đó, nhà thơ thể hiện tình yêu thương sâu nặng, sự kính trọng đặc biệt đới với Bác Hồ.</a:t>
              </a:r>
              <a:endParaRPr lang="en-US" sz="4000">
                <a:solidFill>
                  <a:srgbClr val="00206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033729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87032"/>
            <a:ext cx="6332561" cy="3390248"/>
          </a:xfrm>
          <a:prstGeom prst="rect">
            <a:avLst/>
          </a:prstGeom>
        </p:spPr>
      </p:pic>
      <p:grpSp>
        <p:nvGrpSpPr>
          <p:cNvPr id="3" name="Group 2"/>
          <p:cNvGrpSpPr/>
          <p:nvPr/>
        </p:nvGrpSpPr>
        <p:grpSpPr>
          <a:xfrm>
            <a:off x="3792511" y="2855380"/>
            <a:ext cx="7210269" cy="2781764"/>
            <a:chOff x="197374" y="173694"/>
            <a:chExt cx="11163353" cy="1474997"/>
          </a:xfrm>
        </p:grpSpPr>
        <p:sp>
          <p:nvSpPr>
            <p:cNvPr id="4" name="Rounded Rectangle 3"/>
            <p:cNvSpPr/>
            <p:nvPr/>
          </p:nvSpPr>
          <p:spPr>
            <a:xfrm>
              <a:off x="197374" y="173694"/>
              <a:ext cx="11163353" cy="1474997"/>
            </a:xfrm>
            <a:prstGeom prst="roundRect">
              <a:avLst/>
            </a:prstGeom>
            <a:solidFill>
              <a:schemeClr val="bg1"/>
            </a:solidFill>
            <a:ln w="2857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1976" y="306035"/>
              <a:ext cx="10654148" cy="1059440"/>
            </a:xfrm>
            <a:prstGeom prst="rect">
              <a:avLst/>
            </a:prstGeom>
            <a:noFill/>
          </p:spPr>
          <p:txBody>
            <a:bodyPr wrap="square" rtlCol="0">
              <a:spAutoFit/>
            </a:bodyPr>
            <a:lstStyle/>
            <a:p>
              <a:pPr algn="just">
                <a:lnSpc>
                  <a:spcPct val="150000"/>
                </a:lnSpc>
              </a:pPr>
              <a:r>
                <a:rPr lang="en-US" sz="4400" b="1">
                  <a:solidFill>
                    <a:schemeClr val="accent6">
                      <a:lumMod val="50000"/>
                    </a:schemeClr>
                  </a:solidFill>
                  <a:latin typeface="Cambria" panose="02040503050406030204" pitchFamily="18" charset="0"/>
                  <a:ea typeface="Cambria" panose="02040503050406030204" pitchFamily="18" charset="0"/>
                </a:rPr>
                <a:t>- Học thuộc lòng bài thơ.</a:t>
              </a:r>
            </a:p>
            <a:p>
              <a:pPr algn="just">
                <a:lnSpc>
                  <a:spcPct val="150000"/>
                </a:lnSpc>
              </a:pPr>
              <a:r>
                <a:rPr lang="en-US" sz="4400" b="1">
                  <a:solidFill>
                    <a:schemeClr val="accent6">
                      <a:lumMod val="50000"/>
                    </a:schemeClr>
                  </a:solidFill>
                  <a:latin typeface="Cambria" panose="02040503050406030204" pitchFamily="18" charset="0"/>
                  <a:ea typeface="Cambria" panose="02040503050406030204" pitchFamily="18" charset="0"/>
                </a:rPr>
                <a:t>- Chuẩn bị bài tiếp theo.</a:t>
              </a:r>
              <a:endParaRPr lang="en-US" sz="7200" b="1">
                <a:solidFill>
                  <a:schemeClr val="accent6">
                    <a:lumMod val="50000"/>
                  </a:schemeClr>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60370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a:extLst>
              <a:ext uri="{FF2B5EF4-FFF2-40B4-BE49-F238E27FC236}">
                <a16:creationId xmlns:a16="http://schemas.microsoft.com/office/drawing/2014/main" id="{167F84C6-1D39-286E-EAC4-96F28D5DCA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6143"/>
            <a:ext cx="12192000" cy="5805714"/>
          </a:xfrm>
          <a:prstGeom prst="rect">
            <a:avLst/>
          </a:prstGeom>
          <a:ln>
            <a:noFill/>
          </a:ln>
          <a:effectLst>
            <a:outerShdw blurRad="292100" dist="139700" dir="2700000" algn="tl" rotWithShape="0">
              <a:srgbClr val="333333">
                <a:alpha val="65000"/>
              </a:srgbClr>
            </a:outerShdw>
          </a:effectLst>
        </p:spPr>
      </p:pic>
      <p:pic>
        <p:nvPicPr>
          <p:cNvPr id="5" name="图片 54">
            <a:extLst>
              <a:ext uri="{FF2B5EF4-FFF2-40B4-BE49-F238E27FC236}">
                <a16:creationId xmlns:a16="http://schemas.microsoft.com/office/drawing/2014/main" id="{2E4977FF-DF46-9443-0DF4-B3E586133B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22" y="3654832"/>
            <a:ext cx="3203168" cy="3203168"/>
          </a:xfrm>
          <a:prstGeom prst="rect">
            <a:avLst/>
          </a:prstGeom>
        </p:spPr>
      </p:pic>
      <p:pic>
        <p:nvPicPr>
          <p:cNvPr id="6" name="图片 60">
            <a:extLst>
              <a:ext uri="{FF2B5EF4-FFF2-40B4-BE49-F238E27FC236}">
                <a16:creationId xmlns:a16="http://schemas.microsoft.com/office/drawing/2014/main" id="{412F2E2E-FE22-DCDB-965B-F695EA56FE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584392">
            <a:off x="-486486" y="-763709"/>
            <a:ext cx="3835157" cy="3835157"/>
          </a:xfrm>
          <a:prstGeom prst="rect">
            <a:avLst/>
          </a:prstGeom>
        </p:spPr>
      </p:pic>
      <p:pic>
        <p:nvPicPr>
          <p:cNvPr id="7" name="图片 58">
            <a:extLst>
              <a:ext uri="{FF2B5EF4-FFF2-40B4-BE49-F238E27FC236}">
                <a16:creationId xmlns:a16="http://schemas.microsoft.com/office/drawing/2014/main" id="{FE67BF19-1B17-ECC5-AC79-DB2DF75B56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00368" flipH="1">
            <a:off x="9255115" y="-799658"/>
            <a:ext cx="2960034" cy="2960034"/>
          </a:xfrm>
          <a:prstGeom prst="rect">
            <a:avLst/>
          </a:prstGeom>
        </p:spPr>
      </p:pic>
      <p:pic>
        <p:nvPicPr>
          <p:cNvPr id="8" name="Picture 7">
            <a:extLst>
              <a:ext uri="{FF2B5EF4-FFF2-40B4-BE49-F238E27FC236}">
                <a16:creationId xmlns:a16="http://schemas.microsoft.com/office/drawing/2014/main" id="{416AA52A-2568-3B14-1382-2943F1A7FFD1}"/>
              </a:ext>
            </a:extLst>
          </p:cNvPr>
          <p:cNvPicPr>
            <a:picLocks noChangeAspect="1"/>
          </p:cNvPicPr>
          <p:nvPr/>
        </p:nvPicPr>
        <p:blipFill>
          <a:blip r:embed="rId6"/>
          <a:stretch>
            <a:fillRect/>
          </a:stretch>
        </p:blipFill>
        <p:spPr>
          <a:xfrm>
            <a:off x="33022" y="-101371"/>
            <a:ext cx="1523956" cy="1508868"/>
          </a:xfrm>
          <a:prstGeom prst="rect">
            <a:avLst/>
          </a:prstGeom>
        </p:spPr>
      </p:pic>
      <p:pic>
        <p:nvPicPr>
          <p:cNvPr id="14" name="Picture 13"/>
          <p:cNvPicPr>
            <a:picLocks noChangeAspect="1"/>
          </p:cNvPicPr>
          <p:nvPr/>
        </p:nvPicPr>
        <p:blipFill>
          <a:blip r:embed="rId7"/>
          <a:stretch>
            <a:fillRect/>
          </a:stretch>
        </p:blipFill>
        <p:spPr>
          <a:xfrm>
            <a:off x="795000" y="1658521"/>
            <a:ext cx="10219224" cy="3916523"/>
          </a:xfrm>
          <a:prstGeom prst="rect">
            <a:avLst/>
          </a:prstGeom>
        </p:spPr>
      </p:pic>
    </p:spTree>
    <p:extLst>
      <p:ext uri="{BB962C8B-B14F-4D97-AF65-F5344CB8AC3E}">
        <p14:creationId xmlns:p14="http://schemas.microsoft.com/office/powerpoint/2010/main" val="373228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DEE32CA-22EF-3A96-4E18-93517F61B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0802"/>
            <a:ext cx="12033352" cy="6517198"/>
          </a:xfrm>
          <a:prstGeom prst="rect">
            <a:avLst/>
          </a:prstGeom>
        </p:spPr>
      </p:pic>
      <p:sp>
        <p:nvSpPr>
          <p:cNvPr id="3" name="TextBox 2"/>
          <p:cNvSpPr txBox="1"/>
          <p:nvPr/>
        </p:nvSpPr>
        <p:spPr>
          <a:xfrm>
            <a:off x="1446662" y="2005835"/>
            <a:ext cx="9355733" cy="2123658"/>
          </a:xfrm>
          <a:prstGeom prst="rect">
            <a:avLst/>
          </a:prstGeom>
          <a:noFill/>
        </p:spPr>
        <p:txBody>
          <a:bodyPr wrap="square" rtlCol="0">
            <a:spAutoFit/>
          </a:bodyPr>
          <a:lstStyle/>
          <a:p>
            <a:pPr algn="just"/>
            <a:r>
              <a:rPr lang="vi-VN" sz="4400" b="1">
                <a:solidFill>
                  <a:srgbClr val="002060"/>
                </a:solidFill>
                <a:latin typeface="Cambria" panose="02040503050406030204" pitchFamily="18" charset="0"/>
                <a:ea typeface="Cambria" panose="02040503050406030204" pitchFamily="18" charset="0"/>
              </a:rPr>
              <a:t>Để kỉ niệm ngày sinh nhật Bác Hồ (ngày 19 tháng 5), trường em tổ chức những hoạt động gì?</a:t>
            </a:r>
            <a:endParaRPr lang="en-US" sz="307000" b="1">
              <a:solidFill>
                <a:srgbClr val="002060"/>
              </a:solidFill>
              <a:latin typeface="Cambria" panose="02040503050406030204" pitchFamily="18" charset="0"/>
              <a:ea typeface="Cambria" panose="02040503050406030204" pitchFamily="18" charset="0"/>
            </a:endParaRPr>
          </a:p>
        </p:txBody>
      </p:sp>
      <p:pic>
        <p:nvPicPr>
          <p:cNvPr id="5" name="图片 16">
            <a:extLst>
              <a:ext uri="{FF2B5EF4-FFF2-40B4-BE49-F238E27FC236}">
                <a16:creationId xmlns:a16="http://schemas.microsoft.com/office/drawing/2014/main" id="{E712629F-2109-A741-A017-34236DF04B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627218" y="340802"/>
            <a:ext cx="1497969" cy="1497969"/>
          </a:xfrm>
          <a:prstGeom prst="rect">
            <a:avLst/>
          </a:prstGeom>
        </p:spPr>
      </p:pic>
      <p:pic>
        <p:nvPicPr>
          <p:cNvPr id="6" name="图片 16">
            <a:extLst>
              <a:ext uri="{FF2B5EF4-FFF2-40B4-BE49-F238E27FC236}">
                <a16:creationId xmlns:a16="http://schemas.microsoft.com/office/drawing/2014/main" id="{E712629F-2109-A741-A017-34236DF04B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47559" y="507866"/>
            <a:ext cx="1131364" cy="1131364"/>
          </a:xfrm>
          <a:prstGeom prst="rect">
            <a:avLst/>
          </a:prstGeom>
        </p:spPr>
      </p:pic>
      <p:pic>
        <p:nvPicPr>
          <p:cNvPr id="7" name="图片 28">
            <a:extLst>
              <a:ext uri="{FF2B5EF4-FFF2-40B4-BE49-F238E27FC236}">
                <a16:creationId xmlns:a16="http://schemas.microsoft.com/office/drawing/2014/main" id="{E8FF8847-4C00-0A9A-C5A4-6C57D1ACDF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9600" y="3907812"/>
            <a:ext cx="2325599" cy="2950188"/>
          </a:xfrm>
          <a:prstGeom prst="rect">
            <a:avLst/>
          </a:prstGeom>
        </p:spPr>
      </p:pic>
      <p:pic>
        <p:nvPicPr>
          <p:cNvPr id="8" name="图片 27">
            <a:extLst>
              <a:ext uri="{FF2B5EF4-FFF2-40B4-BE49-F238E27FC236}">
                <a16:creationId xmlns:a16="http://schemas.microsoft.com/office/drawing/2014/main" id="{96DE8BEB-F38D-5B4A-F9CB-8A40C3E60F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34051" y="3232488"/>
            <a:ext cx="2857949" cy="3625512"/>
          </a:xfrm>
          <a:prstGeom prst="rect">
            <a:avLst/>
          </a:prstGeom>
        </p:spPr>
      </p:pic>
    </p:spTree>
    <p:extLst>
      <p:ext uri="{BB962C8B-B14F-4D97-AF65-F5344CB8AC3E}">
        <p14:creationId xmlns:p14="http://schemas.microsoft.com/office/powerpoint/2010/main" val="3700417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DEE32CA-22EF-3A96-4E18-93517F61B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0802"/>
            <a:ext cx="12033352" cy="6517198"/>
          </a:xfrm>
          <a:prstGeom prst="rect">
            <a:avLst/>
          </a:prstGeom>
        </p:spPr>
      </p:pic>
      <p:sp>
        <p:nvSpPr>
          <p:cNvPr id="3" name="TextBox 2"/>
          <p:cNvSpPr txBox="1"/>
          <p:nvPr/>
        </p:nvSpPr>
        <p:spPr>
          <a:xfrm>
            <a:off x="1188684" y="1838771"/>
            <a:ext cx="9743173" cy="3416320"/>
          </a:xfrm>
          <a:prstGeom prst="rect">
            <a:avLst/>
          </a:prstGeom>
          <a:noFill/>
        </p:spPr>
        <p:txBody>
          <a:bodyPr wrap="square" rtlCol="0">
            <a:spAutoFit/>
          </a:bodyPr>
          <a:lstStyle/>
          <a:p>
            <a:pPr algn="just"/>
            <a:r>
              <a:rPr lang="vi-VN" sz="3600" b="1">
                <a:solidFill>
                  <a:srgbClr val="002060"/>
                </a:solidFill>
                <a:latin typeface="Cambria" panose="02040503050406030204" pitchFamily="18" charset="0"/>
                <a:ea typeface="Cambria" panose="02040503050406030204" pitchFamily="18" charset="0"/>
              </a:rPr>
              <a:t>Để kỉ niệm ngày sinh của Bác, hằng năm, trường em tổ chức:</a:t>
            </a:r>
          </a:p>
          <a:p>
            <a:pPr algn="just"/>
            <a:r>
              <a:rPr lang="vi-VN" sz="3600">
                <a:latin typeface="Cambria" panose="02040503050406030204" pitchFamily="18" charset="0"/>
                <a:ea typeface="Cambria" panose="02040503050406030204" pitchFamily="18" charset="0"/>
              </a:rPr>
              <a:t>- Hội thi văn nghệ chào mừng sinh nhật Bác.</a:t>
            </a:r>
          </a:p>
          <a:p>
            <a:pPr algn="just"/>
            <a:r>
              <a:rPr lang="vi-VN" sz="3600">
                <a:latin typeface="Cambria" panose="02040503050406030204" pitchFamily="18" charset="0"/>
                <a:ea typeface="Cambria" panose="02040503050406030204" pitchFamily="18" charset="0"/>
              </a:rPr>
              <a:t>- Phát động phong trào thi đua điểm 10 chào mừng sinh nhật Bác....</a:t>
            </a:r>
          </a:p>
          <a:p>
            <a:pPr algn="just"/>
            <a:r>
              <a:rPr lang="vi-VN" sz="3600">
                <a:latin typeface="Cambria" panose="02040503050406030204" pitchFamily="18" charset="0"/>
                <a:ea typeface="Cambria" panose="02040503050406030204" pitchFamily="18" charset="0"/>
              </a:rPr>
              <a:t>- Tổ chức triển lãm về Bác,....</a:t>
            </a:r>
          </a:p>
        </p:txBody>
      </p:sp>
      <p:pic>
        <p:nvPicPr>
          <p:cNvPr id="5" name="图片 16">
            <a:extLst>
              <a:ext uri="{FF2B5EF4-FFF2-40B4-BE49-F238E27FC236}">
                <a16:creationId xmlns:a16="http://schemas.microsoft.com/office/drawing/2014/main" id="{E712629F-2109-A741-A017-34236DF04B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627218" y="340802"/>
            <a:ext cx="1497969" cy="1497969"/>
          </a:xfrm>
          <a:prstGeom prst="rect">
            <a:avLst/>
          </a:prstGeom>
        </p:spPr>
      </p:pic>
      <p:pic>
        <p:nvPicPr>
          <p:cNvPr id="6" name="图片 16">
            <a:extLst>
              <a:ext uri="{FF2B5EF4-FFF2-40B4-BE49-F238E27FC236}">
                <a16:creationId xmlns:a16="http://schemas.microsoft.com/office/drawing/2014/main" id="{E712629F-2109-A741-A017-34236DF04B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47559" y="507866"/>
            <a:ext cx="1131364" cy="1131364"/>
          </a:xfrm>
          <a:prstGeom prst="rect">
            <a:avLst/>
          </a:prstGeom>
        </p:spPr>
      </p:pic>
      <p:pic>
        <p:nvPicPr>
          <p:cNvPr id="7" name="图片 28">
            <a:extLst>
              <a:ext uri="{FF2B5EF4-FFF2-40B4-BE49-F238E27FC236}">
                <a16:creationId xmlns:a16="http://schemas.microsoft.com/office/drawing/2014/main" id="{E8FF8847-4C00-0A9A-C5A4-6C57D1ACDF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9600" y="3907812"/>
            <a:ext cx="2325599" cy="2950188"/>
          </a:xfrm>
          <a:prstGeom prst="rect">
            <a:avLst/>
          </a:prstGeom>
        </p:spPr>
      </p:pic>
      <p:pic>
        <p:nvPicPr>
          <p:cNvPr id="8" name="图片 27">
            <a:extLst>
              <a:ext uri="{FF2B5EF4-FFF2-40B4-BE49-F238E27FC236}">
                <a16:creationId xmlns:a16="http://schemas.microsoft.com/office/drawing/2014/main" id="{96DE8BEB-F38D-5B4A-F9CB-8A40C3E60F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34051" y="3232488"/>
            <a:ext cx="2857949" cy="3625512"/>
          </a:xfrm>
          <a:prstGeom prst="rect">
            <a:avLst/>
          </a:prstGeom>
        </p:spPr>
      </p:pic>
    </p:spTree>
    <p:extLst>
      <p:ext uri="{BB962C8B-B14F-4D97-AF65-F5344CB8AC3E}">
        <p14:creationId xmlns:p14="http://schemas.microsoft.com/office/powerpoint/2010/main" val="2064414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a:extLst>
              <a:ext uri="{FF2B5EF4-FFF2-40B4-BE49-F238E27FC236}">
                <a16:creationId xmlns:a16="http://schemas.microsoft.com/office/drawing/2014/main" id="{167F84C6-1D39-286E-EAC4-96F28D5DCA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6143"/>
            <a:ext cx="12192000" cy="5805714"/>
          </a:xfrm>
          <a:prstGeom prst="rect">
            <a:avLst/>
          </a:prstGeom>
          <a:ln>
            <a:noFill/>
          </a:ln>
          <a:effectLst>
            <a:outerShdw blurRad="292100" dist="139700" dir="2700000" algn="tl" rotWithShape="0">
              <a:srgbClr val="333333">
                <a:alpha val="65000"/>
              </a:srgbClr>
            </a:outerShdw>
          </a:effectLst>
        </p:spPr>
      </p:pic>
      <p:pic>
        <p:nvPicPr>
          <p:cNvPr id="6" name="图片 60">
            <a:extLst>
              <a:ext uri="{FF2B5EF4-FFF2-40B4-BE49-F238E27FC236}">
                <a16:creationId xmlns:a16="http://schemas.microsoft.com/office/drawing/2014/main" id="{412F2E2E-FE22-DCDB-965B-F695EA56FE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584392">
            <a:off x="-486486" y="-763709"/>
            <a:ext cx="3835157" cy="3835157"/>
          </a:xfrm>
          <a:prstGeom prst="rect">
            <a:avLst/>
          </a:prstGeom>
        </p:spPr>
      </p:pic>
      <p:pic>
        <p:nvPicPr>
          <p:cNvPr id="7" name="图片 58">
            <a:extLst>
              <a:ext uri="{FF2B5EF4-FFF2-40B4-BE49-F238E27FC236}">
                <a16:creationId xmlns:a16="http://schemas.microsoft.com/office/drawing/2014/main" id="{FE67BF19-1B17-ECC5-AC79-DB2DF75B56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00368" flipH="1">
            <a:off x="9255115" y="-799658"/>
            <a:ext cx="2960034" cy="2960034"/>
          </a:xfrm>
          <a:prstGeom prst="rect">
            <a:avLst/>
          </a:prstGeom>
        </p:spPr>
      </p:pic>
      <p:pic>
        <p:nvPicPr>
          <p:cNvPr id="3" name="Picture 2"/>
          <p:cNvPicPr>
            <a:picLocks noChangeAspect="1"/>
          </p:cNvPicPr>
          <p:nvPr/>
        </p:nvPicPr>
        <p:blipFill>
          <a:blip r:embed="rId5"/>
          <a:stretch>
            <a:fillRect/>
          </a:stretch>
        </p:blipFill>
        <p:spPr>
          <a:xfrm>
            <a:off x="795000" y="181749"/>
            <a:ext cx="10784759" cy="5151566"/>
          </a:xfrm>
          <a:prstGeom prst="rect">
            <a:avLst/>
          </a:prstGeom>
        </p:spPr>
      </p:pic>
      <p:pic>
        <p:nvPicPr>
          <p:cNvPr id="9" name="Picture 8"/>
          <p:cNvPicPr>
            <a:picLocks noChangeAspect="1"/>
          </p:cNvPicPr>
          <p:nvPr/>
        </p:nvPicPr>
        <p:blipFill>
          <a:blip r:embed="rId6"/>
          <a:stretch>
            <a:fillRect/>
          </a:stretch>
        </p:blipFill>
        <p:spPr>
          <a:xfrm>
            <a:off x="33022" y="3717826"/>
            <a:ext cx="3207224" cy="31401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23233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78849" y="805222"/>
            <a:ext cx="11858477" cy="6466242"/>
          </a:xfrm>
          <a:prstGeom prst="rect">
            <a:avLst/>
          </a:prstGeom>
        </p:spPr>
      </p:pic>
      <p:pic>
        <p:nvPicPr>
          <p:cNvPr id="8" name="Picture 7">
            <a:extLst>
              <a:ext uri="{FF2B5EF4-FFF2-40B4-BE49-F238E27FC236}">
                <a16:creationId xmlns:a16="http://schemas.microsoft.com/office/drawing/2014/main" id="{B5D2DAB1-4E2B-D3BA-EEFF-36D06A6A162B}"/>
              </a:ext>
            </a:extLst>
          </p:cNvPr>
          <p:cNvPicPr>
            <a:picLocks noChangeAspect="1"/>
          </p:cNvPicPr>
          <p:nvPr/>
        </p:nvPicPr>
        <p:blipFill>
          <a:blip r:embed="rId3"/>
          <a:stretch>
            <a:fillRect/>
          </a:stretch>
        </p:blipFill>
        <p:spPr>
          <a:xfrm>
            <a:off x="2095883" y="0"/>
            <a:ext cx="7206214" cy="1508443"/>
          </a:xfrm>
          <a:prstGeom prst="rect">
            <a:avLst/>
          </a:prstGeom>
        </p:spPr>
      </p:pic>
      <p:sp>
        <p:nvSpPr>
          <p:cNvPr id="9" name="TextBox 8"/>
          <p:cNvSpPr txBox="1"/>
          <p:nvPr/>
        </p:nvSpPr>
        <p:spPr>
          <a:xfrm>
            <a:off x="824459" y="1241688"/>
            <a:ext cx="10448592" cy="5093702"/>
          </a:xfrm>
          <a:prstGeom prst="rect">
            <a:avLst/>
          </a:prstGeom>
          <a:noFill/>
        </p:spPr>
        <p:txBody>
          <a:bodyPr wrap="square" rtlCol="0">
            <a:spAutoFit/>
          </a:bodyPr>
          <a:lstStyle/>
          <a:p>
            <a:pPr algn="just"/>
            <a:r>
              <a:rPr lang="en-US" sz="2500">
                <a:solidFill>
                  <a:srgbClr val="008000"/>
                </a:solidFill>
                <a:latin typeface="Cambria" panose="02040503050406030204" pitchFamily="18" charset="0"/>
                <a:ea typeface="Cambria" panose="02040503050406030204" pitchFamily="18" charset="0"/>
              </a:rPr>
              <a:t>- Đọc đúng và đọc diễn cảm bài thơ Sáng tháng năm, biết nhấn giọng vào những từ ngữ thể hiện tâm trạng cảm xúc của tác giả trong bài thơ.</a:t>
            </a:r>
          </a:p>
          <a:p>
            <a:pPr algn="just"/>
            <a:r>
              <a:rPr lang="en-US" sz="2500">
                <a:solidFill>
                  <a:srgbClr val="008000"/>
                </a:solidFill>
                <a:latin typeface="Cambria" panose="02040503050406030204" pitchFamily="18" charset="0"/>
                <a:ea typeface="Cambria" panose="02040503050406030204" pitchFamily="18" charset="0"/>
              </a:rPr>
              <a:t>- Nhận biết được tình cảm của nhà thơ đối với Bác Hồ: vui sướng và hạnh phúc khi được về thăm Bác; quyến luyến và thân thiết như được gặp người cha thân thương của mình; ngưỡng mộ và kính trọng trước hình ảnh lớn lao của một vị lãnh tụ của đất nước. </a:t>
            </a:r>
          </a:p>
          <a:p>
            <a:pPr algn="just"/>
            <a:r>
              <a:rPr lang="en-US" sz="2500">
                <a:solidFill>
                  <a:srgbClr val="008000"/>
                </a:solidFill>
                <a:latin typeface="Cambria" panose="02040503050406030204" pitchFamily="18" charset="0"/>
                <a:ea typeface="Cambria" panose="02040503050406030204" pitchFamily="18" charset="0"/>
              </a:rPr>
              <a:t>- Hiểu điều tác giả muốn nói qua bài thơ: Bài thơ ghi lại một lần lên thăm Bác của nhà thơ Tố Hữu; qua đó, nhà thơ thể hiện tình yêu thương sâu nặng, sự kính trọng đặc biệt đối với Bác Hồ.</a:t>
            </a:r>
          </a:p>
          <a:p>
            <a:pPr algn="just"/>
            <a:r>
              <a:rPr lang="en-US" sz="2500">
                <a:solidFill>
                  <a:srgbClr val="008000"/>
                </a:solidFill>
                <a:latin typeface="Cambria" panose="02040503050406030204" pitchFamily="18" charset="0"/>
                <a:ea typeface="Cambria" panose="02040503050406030204" pitchFamily="18" charset="0"/>
              </a:rPr>
              <a:t>- Phát triển năng lực ngôn ngữ.</a:t>
            </a:r>
          </a:p>
          <a:p>
            <a:pPr algn="just"/>
            <a:r>
              <a:rPr lang="en-US" sz="2500">
                <a:solidFill>
                  <a:srgbClr val="008000"/>
                </a:solidFill>
                <a:latin typeface="Cambria" panose="02040503050406030204" pitchFamily="18" charset="0"/>
                <a:ea typeface="Cambria" panose="02040503050406030204" pitchFamily="18" charset="0"/>
              </a:rPr>
              <a:t>- Bồi dưỡng tình yêu, sự biết ơn, lòng kính trọng đối với Chủ tịch Hồ Chí Minh nói riêng và những vị anh hùng dân tộc nói chung. Trân trọng lịch sử và những giá trị truyền thống của người Việt.</a:t>
            </a:r>
          </a:p>
        </p:txBody>
      </p:sp>
    </p:spTree>
    <p:extLst>
      <p:ext uri="{BB962C8B-B14F-4D97-AF65-F5344CB8AC3E}">
        <p14:creationId xmlns:p14="http://schemas.microsoft.com/office/powerpoint/2010/main" val="1960992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DEE32CA-22EF-3A96-4E18-93517F61B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2015" y="914399"/>
            <a:ext cx="8592273" cy="4653528"/>
          </a:xfrm>
          <a:prstGeom prst="rect">
            <a:avLst/>
          </a:prstGeom>
        </p:spPr>
      </p:pic>
      <p:pic>
        <p:nvPicPr>
          <p:cNvPr id="3" name="图片 23">
            <a:extLst>
              <a:ext uri="{FF2B5EF4-FFF2-40B4-BE49-F238E27FC236}">
                <a16:creationId xmlns:a16="http://schemas.microsoft.com/office/drawing/2014/main" id="{825E4BB3-0DFC-1F72-969C-B374EFB4A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848" y="1511475"/>
            <a:ext cx="6096012" cy="6096012"/>
          </a:xfrm>
          <a:prstGeom prst="rect">
            <a:avLst/>
          </a:prstGeom>
        </p:spPr>
      </p:pic>
      <p:pic>
        <p:nvPicPr>
          <p:cNvPr id="5" name="Picture 4"/>
          <p:cNvPicPr>
            <a:picLocks noChangeAspect="1"/>
          </p:cNvPicPr>
          <p:nvPr/>
        </p:nvPicPr>
        <p:blipFill>
          <a:blip r:embed="rId4"/>
          <a:stretch>
            <a:fillRect/>
          </a:stretch>
        </p:blipFill>
        <p:spPr>
          <a:xfrm>
            <a:off x="3728055" y="2106379"/>
            <a:ext cx="7340191" cy="2453102"/>
          </a:xfrm>
          <a:prstGeom prst="rect">
            <a:avLst/>
          </a:prstGeom>
        </p:spPr>
      </p:pic>
    </p:spTree>
    <p:extLst>
      <p:ext uri="{BB962C8B-B14F-4D97-AF65-F5344CB8AC3E}">
        <p14:creationId xmlns:p14="http://schemas.microsoft.com/office/powerpoint/2010/main" val="931199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87589" y="0"/>
            <a:ext cx="4168631" cy="1310209"/>
          </a:xfrm>
          <a:prstGeom prst="rect">
            <a:avLst/>
          </a:prstGeom>
        </p:spPr>
      </p:pic>
      <p:pic>
        <p:nvPicPr>
          <p:cNvPr id="4" name="Picture 3"/>
          <p:cNvPicPr>
            <a:picLocks noChangeAspect="1"/>
          </p:cNvPicPr>
          <p:nvPr/>
        </p:nvPicPr>
        <p:blipFill>
          <a:blip r:embed="rId3"/>
          <a:stretch>
            <a:fillRect/>
          </a:stretch>
        </p:blipFill>
        <p:spPr>
          <a:xfrm>
            <a:off x="2877634" y="614499"/>
            <a:ext cx="1459294" cy="695710"/>
          </a:xfrm>
          <a:prstGeom prst="rect">
            <a:avLst/>
          </a:prstGeom>
        </p:spPr>
      </p:pic>
      <p:sp>
        <p:nvSpPr>
          <p:cNvPr id="5" name="TextBox 4"/>
          <p:cNvSpPr txBox="1"/>
          <p:nvPr/>
        </p:nvSpPr>
        <p:spPr>
          <a:xfrm>
            <a:off x="0" y="1076493"/>
            <a:ext cx="7059296" cy="1557349"/>
          </a:xfrm>
          <a:prstGeom prst="rect">
            <a:avLst/>
          </a:prstGeom>
          <a:noFill/>
        </p:spPr>
        <p:txBody>
          <a:bodyPr wrap="square" rtlCol="0">
            <a:spAutoFit/>
          </a:bodyPr>
          <a:lstStyle/>
          <a:p>
            <a:pPr algn="ctr">
              <a:lnSpc>
                <a:spcPct val="85000"/>
              </a:lnSpc>
            </a:pPr>
            <a:r>
              <a:rPr lang="vi-VN" sz="2800" dirty="0">
                <a:latin typeface="Cambria" panose="02040503050406030204" pitchFamily="18" charset="0"/>
                <a:ea typeface="Cambria" panose="02040503050406030204" pitchFamily="18" charset="0"/>
              </a:rPr>
              <a:t>Vui sao một sáng tháng Năm</a:t>
            </a:r>
            <a:endParaRPr lang="en-US" sz="2800" dirty="0">
              <a:latin typeface="Cambria" panose="02040503050406030204" pitchFamily="18" charset="0"/>
              <a:ea typeface="Cambria" panose="02040503050406030204" pitchFamily="18" charset="0"/>
            </a:endParaRPr>
          </a:p>
          <a:p>
            <a:pPr algn="ctr">
              <a:lnSpc>
                <a:spcPct val="85000"/>
              </a:lnSpc>
            </a:pPr>
            <a:r>
              <a:rPr lang="vi-VN" sz="2800" dirty="0">
                <a:latin typeface="Cambria" panose="02040503050406030204" pitchFamily="18" charset="0"/>
                <a:ea typeface="Cambria" panose="02040503050406030204" pitchFamily="18" charset="0"/>
              </a:rPr>
              <a:t>Đường về Việt Bắc lên thăm Bác Hồ</a:t>
            </a:r>
          </a:p>
          <a:p>
            <a:pPr algn="ctr">
              <a:lnSpc>
                <a:spcPct val="85000"/>
              </a:lnSpc>
            </a:pPr>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Suối dài xanh mướt nương ngô</a:t>
            </a:r>
          </a:p>
          <a:p>
            <a:pPr algn="ctr">
              <a:lnSpc>
                <a:spcPct val="85000"/>
              </a:lnSpc>
            </a:pPr>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Bốn phương lồng lộng thủ đô gió ngàn...</a:t>
            </a:r>
          </a:p>
        </p:txBody>
      </p:sp>
      <p:sp>
        <p:nvSpPr>
          <p:cNvPr id="6" name="TextBox 5"/>
          <p:cNvSpPr txBox="1"/>
          <p:nvPr/>
        </p:nvSpPr>
        <p:spPr>
          <a:xfrm>
            <a:off x="-300250" y="2633842"/>
            <a:ext cx="7059296" cy="2289858"/>
          </a:xfrm>
          <a:prstGeom prst="rect">
            <a:avLst/>
          </a:prstGeom>
          <a:noFill/>
        </p:spPr>
        <p:txBody>
          <a:bodyPr wrap="square" rtlCol="0">
            <a:spAutoFit/>
          </a:bodyPr>
          <a:lstStyle/>
          <a:p>
            <a:pPr algn="ctr">
              <a:lnSpc>
                <a:spcPct val="85000"/>
              </a:lnSpc>
            </a:pPr>
            <a:r>
              <a:rPr lang="vi-VN" sz="2800" dirty="0">
                <a:latin typeface="Cambria" panose="02040503050406030204" pitchFamily="18" charset="0"/>
                <a:ea typeface="Cambria" panose="02040503050406030204" pitchFamily="18" charset="0"/>
              </a:rPr>
              <a:t>Bác kêu con đến bên bàn</a:t>
            </a:r>
          </a:p>
          <a:p>
            <a:pPr algn="ctr">
              <a:lnSpc>
                <a:spcPct val="85000"/>
              </a:lnSpc>
            </a:pPr>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Bác ngồi Bác viết, nhà sàn đơn sơ</a:t>
            </a:r>
          </a:p>
          <a:p>
            <a:pPr algn="ctr">
              <a:lnSpc>
                <a:spcPct val="85000"/>
              </a:lnSpc>
            </a:pPr>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Con bồ câu trắng ngây thơ</a:t>
            </a:r>
          </a:p>
          <a:p>
            <a:pPr algn="ctr">
              <a:lnSpc>
                <a:spcPct val="85000"/>
              </a:lnSpc>
            </a:pPr>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Nó đi tìm thóc quanh bồ công văn</a:t>
            </a:r>
          </a:p>
          <a:p>
            <a:pPr algn="ctr">
              <a:lnSpc>
                <a:spcPct val="85000"/>
              </a:lnSpc>
            </a:pPr>
            <a:r>
              <a:rPr lang="vi-VN" sz="2800" dirty="0">
                <a:latin typeface="Cambria" panose="02040503050406030204" pitchFamily="18" charset="0"/>
                <a:ea typeface="Cambria" panose="02040503050406030204" pitchFamily="18" charset="0"/>
              </a:rPr>
              <a:t>Lát rồi, chim nhé, chim ăn</a:t>
            </a:r>
          </a:p>
          <a:p>
            <a:pPr algn="ctr">
              <a:lnSpc>
                <a:spcPct val="85000"/>
              </a:lnSpc>
            </a:pPr>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Bác Hồ còn bận khách văn đến nhà.</a:t>
            </a:r>
          </a:p>
        </p:txBody>
      </p:sp>
      <p:sp>
        <p:nvSpPr>
          <p:cNvPr id="7" name="TextBox 6"/>
          <p:cNvSpPr txBox="1"/>
          <p:nvPr/>
        </p:nvSpPr>
        <p:spPr>
          <a:xfrm>
            <a:off x="-1347732" y="4923700"/>
            <a:ext cx="8826698" cy="1934300"/>
          </a:xfrm>
          <a:prstGeom prst="rect">
            <a:avLst/>
          </a:prstGeom>
          <a:noFill/>
        </p:spPr>
        <p:txBody>
          <a:bodyPr wrap="square" rtlCol="0">
            <a:spAutoFit/>
          </a:bodyPr>
          <a:lstStyle/>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Bàn tay con nắm tay cha</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Bàn tay Bác ấm vào da vào lòng.</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ngồi đó, lớn mênh mông</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Trời xanh biển rộng ruộng đồng nước non....</a:t>
            </a:r>
          </a:p>
          <a:p>
            <a:pPr algn="ctr">
              <a:lnSpc>
                <a:spcPct val="85000"/>
              </a:lnSpc>
            </a:pPr>
            <a:endParaRPr lang="vi-VN" sz="2800">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4"/>
          <a:stretch>
            <a:fillRect/>
          </a:stretch>
        </p:blipFill>
        <p:spPr>
          <a:xfrm>
            <a:off x="7779216" y="771446"/>
            <a:ext cx="3804324" cy="37247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5"/>
          <a:stretch>
            <a:fillRect/>
          </a:stretch>
        </p:blipFill>
        <p:spPr>
          <a:xfrm>
            <a:off x="7478966" y="6086901"/>
            <a:ext cx="2497117" cy="1229016"/>
          </a:xfrm>
          <a:prstGeom prst="rect">
            <a:avLst/>
          </a:prstGeom>
        </p:spPr>
      </p:pic>
      <p:pic>
        <p:nvPicPr>
          <p:cNvPr id="10" name="Picture 9"/>
          <p:cNvPicPr>
            <a:picLocks noChangeAspect="1"/>
          </p:cNvPicPr>
          <p:nvPr/>
        </p:nvPicPr>
        <p:blipFill>
          <a:blip r:embed="rId6"/>
          <a:stretch>
            <a:fillRect/>
          </a:stretch>
        </p:blipFill>
        <p:spPr>
          <a:xfrm>
            <a:off x="7189391" y="3469378"/>
            <a:ext cx="4983973" cy="3232031"/>
          </a:xfrm>
          <a:prstGeom prst="rect">
            <a:avLst/>
          </a:prstGeom>
        </p:spPr>
      </p:pic>
    </p:spTree>
    <p:extLst>
      <p:ext uri="{BB962C8B-B14F-4D97-AF65-F5344CB8AC3E}">
        <p14:creationId xmlns:p14="http://schemas.microsoft.com/office/powerpoint/2010/main" val="316905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16" presetClass="entr" presetSubtype="21"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09022" y="4970094"/>
            <a:ext cx="6950114" cy="155911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09022" y="2633842"/>
            <a:ext cx="6950114" cy="224346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15215" y="1066422"/>
            <a:ext cx="6950114" cy="151226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1687589" y="0"/>
            <a:ext cx="4168631" cy="1310209"/>
          </a:xfrm>
          <a:prstGeom prst="rect">
            <a:avLst/>
          </a:prstGeom>
        </p:spPr>
      </p:pic>
      <p:pic>
        <p:nvPicPr>
          <p:cNvPr id="4" name="Picture 3"/>
          <p:cNvPicPr>
            <a:picLocks noChangeAspect="1"/>
          </p:cNvPicPr>
          <p:nvPr/>
        </p:nvPicPr>
        <p:blipFill>
          <a:blip r:embed="rId3"/>
          <a:stretch>
            <a:fillRect/>
          </a:stretch>
        </p:blipFill>
        <p:spPr>
          <a:xfrm>
            <a:off x="2877634" y="614499"/>
            <a:ext cx="1459294" cy="695710"/>
          </a:xfrm>
          <a:prstGeom prst="rect">
            <a:avLst/>
          </a:prstGeom>
        </p:spPr>
      </p:pic>
      <p:sp>
        <p:nvSpPr>
          <p:cNvPr id="5" name="TextBox 4"/>
          <p:cNvSpPr txBox="1"/>
          <p:nvPr/>
        </p:nvSpPr>
        <p:spPr>
          <a:xfrm>
            <a:off x="0" y="1076493"/>
            <a:ext cx="7059296" cy="1557349"/>
          </a:xfrm>
          <a:prstGeom prst="rect">
            <a:avLst/>
          </a:prstGeom>
          <a:noFill/>
        </p:spPr>
        <p:txBody>
          <a:bodyPr wrap="square" rtlCol="0">
            <a:spAutoFit/>
          </a:bodyPr>
          <a:lstStyle/>
          <a:p>
            <a:pPr algn="ctr">
              <a:lnSpc>
                <a:spcPct val="85000"/>
              </a:lnSpc>
            </a:pPr>
            <a:r>
              <a:rPr lang="vi-VN" sz="2800">
                <a:latin typeface="Cambria" panose="02040503050406030204" pitchFamily="18" charset="0"/>
                <a:ea typeface="Cambria" panose="02040503050406030204" pitchFamily="18" charset="0"/>
              </a:rPr>
              <a:t>Vui sao một sáng tháng Năm</a:t>
            </a:r>
            <a:endParaRPr lang="en-US" sz="2800">
              <a:latin typeface="Cambria" panose="02040503050406030204" pitchFamily="18" charset="0"/>
              <a:ea typeface="Cambria" panose="02040503050406030204" pitchFamily="18" charset="0"/>
            </a:endParaRPr>
          </a:p>
          <a:p>
            <a:pPr algn="ctr">
              <a:lnSpc>
                <a:spcPct val="85000"/>
              </a:lnSpc>
            </a:pPr>
            <a:r>
              <a:rPr lang="vi-VN" sz="2800">
                <a:latin typeface="Cambria" panose="02040503050406030204" pitchFamily="18" charset="0"/>
                <a:ea typeface="Cambria" panose="02040503050406030204" pitchFamily="18" charset="0"/>
              </a:rPr>
              <a:t>Đường về Việt Bắc lên thăm Bác Hồ</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Suối dài xanh mướt nương ngô</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Bốn phương lồng lộng thủ đô gió ngàn...</a:t>
            </a:r>
          </a:p>
        </p:txBody>
      </p:sp>
      <p:sp>
        <p:nvSpPr>
          <p:cNvPr id="6" name="TextBox 5"/>
          <p:cNvSpPr txBox="1"/>
          <p:nvPr/>
        </p:nvSpPr>
        <p:spPr>
          <a:xfrm>
            <a:off x="-300250" y="2633842"/>
            <a:ext cx="7059296" cy="2289858"/>
          </a:xfrm>
          <a:prstGeom prst="rect">
            <a:avLst/>
          </a:prstGeom>
          <a:noFill/>
        </p:spPr>
        <p:txBody>
          <a:bodyPr wrap="square" rtlCol="0">
            <a:spAutoFit/>
          </a:bodyPr>
          <a:lstStyle/>
          <a:p>
            <a:pPr algn="ctr">
              <a:lnSpc>
                <a:spcPct val="85000"/>
              </a:lnSpc>
            </a:pPr>
            <a:r>
              <a:rPr lang="vi-VN" sz="2800">
                <a:latin typeface="Cambria" panose="02040503050406030204" pitchFamily="18" charset="0"/>
                <a:ea typeface="Cambria" panose="02040503050406030204" pitchFamily="18" charset="0"/>
              </a:rPr>
              <a:t>Bác kêu con đến bên bàn</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ngồi Bác viết, nhà sàn đơn sơ</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Con bồ câu trắng ngây thơ</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Nó đi tìm thóc quanh bồ công văn</a:t>
            </a:r>
          </a:p>
          <a:p>
            <a:pPr algn="ctr">
              <a:lnSpc>
                <a:spcPct val="85000"/>
              </a:lnSpc>
            </a:pPr>
            <a:r>
              <a:rPr lang="vi-VN" sz="2800">
                <a:latin typeface="Cambria" panose="02040503050406030204" pitchFamily="18" charset="0"/>
                <a:ea typeface="Cambria" panose="02040503050406030204" pitchFamily="18" charset="0"/>
              </a:rPr>
              <a:t>Lát rồi, chim nhé, chim ăn</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Hồ còn bận khách văn đến nhà.</a:t>
            </a:r>
          </a:p>
        </p:txBody>
      </p:sp>
      <p:sp>
        <p:nvSpPr>
          <p:cNvPr id="7" name="TextBox 6"/>
          <p:cNvSpPr txBox="1"/>
          <p:nvPr/>
        </p:nvSpPr>
        <p:spPr>
          <a:xfrm>
            <a:off x="-1347732" y="4923700"/>
            <a:ext cx="8826698" cy="1934300"/>
          </a:xfrm>
          <a:prstGeom prst="rect">
            <a:avLst/>
          </a:prstGeom>
          <a:noFill/>
        </p:spPr>
        <p:txBody>
          <a:bodyPr wrap="square" rtlCol="0">
            <a:spAutoFit/>
          </a:bodyPr>
          <a:lstStyle/>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Bàn tay con nắm tay cha</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Bàn tay Bác ấm vào da vào lòng.</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ngồi đó, lớn mênh mông</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Trời xanh biển rộng ruộng đồng nước non....</a:t>
            </a:r>
          </a:p>
          <a:p>
            <a:pPr algn="ctr">
              <a:lnSpc>
                <a:spcPct val="85000"/>
              </a:lnSpc>
            </a:pPr>
            <a:endParaRPr lang="vi-VN" sz="2800">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4"/>
          <a:stretch>
            <a:fillRect/>
          </a:stretch>
        </p:blipFill>
        <p:spPr>
          <a:xfrm>
            <a:off x="7779216" y="771446"/>
            <a:ext cx="3804324" cy="37247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5"/>
          <a:stretch>
            <a:fillRect/>
          </a:stretch>
        </p:blipFill>
        <p:spPr>
          <a:xfrm>
            <a:off x="7478966" y="6086901"/>
            <a:ext cx="2497117" cy="1229016"/>
          </a:xfrm>
          <a:prstGeom prst="rect">
            <a:avLst/>
          </a:prstGeom>
        </p:spPr>
      </p:pic>
      <p:pic>
        <p:nvPicPr>
          <p:cNvPr id="13" name="Picture 12"/>
          <p:cNvPicPr>
            <a:picLocks noChangeAspect="1"/>
          </p:cNvPicPr>
          <p:nvPr/>
        </p:nvPicPr>
        <p:blipFill>
          <a:blip r:embed="rId6"/>
          <a:stretch>
            <a:fillRect/>
          </a:stretch>
        </p:blipFill>
        <p:spPr>
          <a:xfrm>
            <a:off x="7059296" y="3308120"/>
            <a:ext cx="5700254" cy="3231160"/>
          </a:xfrm>
          <a:prstGeom prst="rect">
            <a:avLst/>
          </a:prstGeom>
        </p:spPr>
      </p:pic>
    </p:spTree>
    <p:extLst>
      <p:ext uri="{BB962C8B-B14F-4D97-AF65-F5344CB8AC3E}">
        <p14:creationId xmlns:p14="http://schemas.microsoft.com/office/powerpoint/2010/main" val="3458402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TotalTime>
  <Words>1116</Words>
  <Application>Microsoft Office PowerPoint</Application>
  <PresentationFormat>Widescreen</PresentationFormat>
  <Paragraphs>99</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#9Slide07 HoneyCream</vt:lpstr>
      <vt:lpstr>Arial</vt:lpstr>
      <vt:lpstr>Cambria</vt:lpstr>
      <vt:lpstr>UTM Avo</vt:lpstr>
      <vt:lpstr>UTM Wedding K&amp;T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Hoàng Thị Thu Huyền</cp:lastModifiedBy>
  <cp:revision>39</cp:revision>
  <dcterms:created xsi:type="dcterms:W3CDTF">2024-01-12T14:48:10Z</dcterms:created>
  <dcterms:modified xsi:type="dcterms:W3CDTF">2024-02-04T14:30:14Z</dcterms:modified>
</cp:coreProperties>
</file>